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7"/>
  </p:notesMasterIdLst>
  <p:sldIdLst>
    <p:sldId id="256" r:id="rId2"/>
    <p:sldId id="366" r:id="rId3"/>
    <p:sldId id="367" r:id="rId4"/>
    <p:sldId id="257" r:id="rId5"/>
    <p:sldId id="273" r:id="rId6"/>
    <p:sldId id="258" r:id="rId7"/>
    <p:sldId id="259" r:id="rId8"/>
    <p:sldId id="260" r:id="rId9"/>
    <p:sldId id="261" r:id="rId10"/>
    <p:sldId id="274" r:id="rId11"/>
    <p:sldId id="262" r:id="rId12"/>
    <p:sldId id="276" r:id="rId13"/>
    <p:sldId id="368" r:id="rId14"/>
    <p:sldId id="263" r:id="rId15"/>
    <p:sldId id="264" r:id="rId16"/>
    <p:sldId id="271" r:id="rId17"/>
    <p:sldId id="265" r:id="rId18"/>
    <p:sldId id="275" r:id="rId19"/>
    <p:sldId id="277" r:id="rId20"/>
    <p:sldId id="369" r:id="rId21"/>
    <p:sldId id="278" r:id="rId22"/>
    <p:sldId id="279" r:id="rId23"/>
    <p:sldId id="280" r:id="rId24"/>
    <p:sldId id="281" r:id="rId25"/>
    <p:sldId id="282" r:id="rId26"/>
    <p:sldId id="283" r:id="rId27"/>
    <p:sldId id="284" r:id="rId28"/>
    <p:sldId id="285" r:id="rId29"/>
    <p:sldId id="286" r:id="rId30"/>
    <p:sldId id="370" r:id="rId31"/>
    <p:sldId id="287" r:id="rId32"/>
    <p:sldId id="288" r:id="rId33"/>
    <p:sldId id="289" r:id="rId34"/>
    <p:sldId id="290" r:id="rId35"/>
    <p:sldId id="291" r:id="rId36"/>
    <p:sldId id="292" r:id="rId37"/>
    <p:sldId id="293" r:id="rId38"/>
    <p:sldId id="294" r:id="rId39"/>
    <p:sldId id="371" r:id="rId40"/>
    <p:sldId id="295" r:id="rId41"/>
    <p:sldId id="296" r:id="rId42"/>
    <p:sldId id="297" r:id="rId43"/>
    <p:sldId id="298" r:id="rId44"/>
    <p:sldId id="299" r:id="rId45"/>
    <p:sldId id="300" r:id="rId46"/>
    <p:sldId id="302" r:id="rId47"/>
    <p:sldId id="301" r:id="rId48"/>
    <p:sldId id="303" r:id="rId49"/>
    <p:sldId id="372" r:id="rId50"/>
    <p:sldId id="304" r:id="rId51"/>
    <p:sldId id="305" r:id="rId52"/>
    <p:sldId id="306" r:id="rId53"/>
    <p:sldId id="307" r:id="rId54"/>
    <p:sldId id="308" r:id="rId55"/>
    <p:sldId id="309" r:id="rId56"/>
    <p:sldId id="310" r:id="rId57"/>
    <p:sldId id="311" r:id="rId58"/>
    <p:sldId id="313" r:id="rId59"/>
    <p:sldId id="314" r:id="rId60"/>
    <p:sldId id="315" r:id="rId61"/>
    <p:sldId id="316" r:id="rId62"/>
    <p:sldId id="317" r:id="rId63"/>
    <p:sldId id="373" r:id="rId64"/>
    <p:sldId id="318" r:id="rId65"/>
    <p:sldId id="319" r:id="rId66"/>
    <p:sldId id="320" r:id="rId67"/>
    <p:sldId id="323" r:id="rId68"/>
    <p:sldId id="321" r:id="rId69"/>
    <p:sldId id="322" r:id="rId70"/>
    <p:sldId id="324" r:id="rId71"/>
    <p:sldId id="325" r:id="rId72"/>
    <p:sldId id="326" r:id="rId73"/>
    <p:sldId id="327" r:id="rId74"/>
    <p:sldId id="328" r:id="rId75"/>
    <p:sldId id="329" r:id="rId76"/>
    <p:sldId id="374" r:id="rId77"/>
    <p:sldId id="330" r:id="rId78"/>
    <p:sldId id="331" r:id="rId79"/>
    <p:sldId id="332" r:id="rId80"/>
    <p:sldId id="338" r:id="rId81"/>
    <p:sldId id="333" r:id="rId82"/>
    <p:sldId id="334" r:id="rId83"/>
    <p:sldId id="335" r:id="rId84"/>
    <p:sldId id="336" r:id="rId85"/>
    <p:sldId id="337" r:id="rId86"/>
    <p:sldId id="375" r:id="rId87"/>
    <p:sldId id="339" r:id="rId88"/>
    <p:sldId id="340" r:id="rId89"/>
    <p:sldId id="341" r:id="rId90"/>
    <p:sldId id="342" r:id="rId91"/>
    <p:sldId id="343" r:id="rId92"/>
    <p:sldId id="344" r:id="rId93"/>
    <p:sldId id="345" r:id="rId94"/>
    <p:sldId id="376" r:id="rId95"/>
    <p:sldId id="346" r:id="rId96"/>
    <p:sldId id="347" r:id="rId97"/>
    <p:sldId id="348" r:id="rId98"/>
    <p:sldId id="349" r:id="rId99"/>
    <p:sldId id="350" r:id="rId100"/>
    <p:sldId id="351" r:id="rId101"/>
    <p:sldId id="353" r:id="rId102"/>
    <p:sldId id="354" r:id="rId103"/>
    <p:sldId id="355" r:id="rId104"/>
    <p:sldId id="356" r:id="rId105"/>
    <p:sldId id="358" r:id="rId106"/>
    <p:sldId id="357" r:id="rId107"/>
    <p:sldId id="352" r:id="rId108"/>
    <p:sldId id="377" r:id="rId109"/>
    <p:sldId id="359" r:id="rId110"/>
    <p:sldId id="360" r:id="rId111"/>
    <p:sldId id="361" r:id="rId112"/>
    <p:sldId id="362" r:id="rId113"/>
    <p:sldId id="363" r:id="rId114"/>
    <p:sldId id="365" r:id="rId115"/>
    <p:sldId id="364" r:id="rId116"/>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5" autoAdjust="0"/>
  </p:normalViewPr>
  <p:slideViewPr>
    <p:cSldViewPr>
      <p:cViewPr varScale="1">
        <p:scale>
          <a:sx n="98" d="100"/>
          <a:sy n="98" d="100"/>
        </p:scale>
        <p:origin x="1018" y="8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FD142CD-FC7D-4D37-AC12-436028170759}" type="datetimeFigureOut">
              <a:rPr lang="en-US" smtClean="0"/>
              <a:pPr/>
              <a:t>8/18/2021</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653F51A-BA57-4949-93C7-1A278C3AC25C}" type="slidenum">
              <a:rPr lang="en-US" smtClean="0"/>
              <a:pPr/>
              <a:t>‹#›</a:t>
            </a:fld>
            <a:endParaRPr lang="en-US"/>
          </a:p>
        </p:txBody>
      </p:sp>
    </p:spTree>
    <p:extLst>
      <p:ext uri="{BB962C8B-B14F-4D97-AF65-F5344CB8AC3E}">
        <p14:creationId xmlns:p14="http://schemas.microsoft.com/office/powerpoint/2010/main" val="318076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ctr"/>
            <a:r>
              <a:rPr lang="en-US" sz="7200" b="1" dirty="0"/>
              <a:t>Physics Unit 11</a:t>
            </a:r>
          </a:p>
        </p:txBody>
      </p:sp>
      <p:sp>
        <p:nvSpPr>
          <p:cNvPr id="4" name="Slide Number Placeholder 3"/>
          <p:cNvSpPr>
            <a:spLocks noGrp="1"/>
          </p:cNvSpPr>
          <p:nvPr>
            <p:ph type="sldNum" sz="quarter" idx="10"/>
          </p:nvPr>
        </p:nvSpPr>
        <p:spPr/>
        <p:txBody>
          <a:bodyPr/>
          <a:lstStyle/>
          <a:p>
            <a:fld id="{4653F51A-BA57-4949-93C7-1A278C3AC25C}" type="slidenum">
              <a:rPr lang="en-US" smtClean="0"/>
              <a:pPr/>
              <a:t>1</a:t>
            </a:fld>
            <a:endParaRPr lang="en-US"/>
          </a:p>
        </p:txBody>
      </p:sp>
    </p:spTree>
    <p:extLst>
      <p:ext uri="{BB962C8B-B14F-4D97-AF65-F5344CB8AC3E}">
        <p14:creationId xmlns:p14="http://schemas.microsoft.com/office/powerpoint/2010/main" val="3790694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12</a:t>
            </a:fld>
            <a:endParaRPr lang="en-US"/>
          </a:p>
        </p:txBody>
      </p:sp>
    </p:spTree>
    <p:extLst>
      <p:ext uri="{BB962C8B-B14F-4D97-AF65-F5344CB8AC3E}">
        <p14:creationId xmlns:p14="http://schemas.microsoft.com/office/powerpoint/2010/main" val="33518413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112</a:t>
            </a:fld>
            <a:endParaRPr lang="en-US"/>
          </a:p>
        </p:txBody>
      </p:sp>
    </p:spTree>
    <p:extLst>
      <p:ext uri="{BB962C8B-B14F-4D97-AF65-F5344CB8AC3E}">
        <p14:creationId xmlns:p14="http://schemas.microsoft.com/office/powerpoint/2010/main" val="31225996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228600" indent="-228600">
                  <a:buAutoNum type="alphaLcParenR"/>
                </a:pPr>
                <a14:m>
                  <m:oMath xmlns:m="http://schemas.openxmlformats.org/officeDocument/2006/math">
                    <m:r>
                      <a:rPr lang="en-US" i="1" dirty="0" smtClean="0">
                        <a:latin typeface="Cambria Math"/>
                      </a:rPr>
                      <m:t>𝐼</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sSub>
                      <m:sSubPr>
                        <m:ctrlPr>
                          <a:rPr lang="en-US" b="0" i="1" dirty="0" smtClean="0">
                            <a:latin typeface="Cambria Math" panose="02040503050406030204" pitchFamily="18" charset="0"/>
                          </a:rPr>
                        </m:ctrlPr>
                      </m:sSubPr>
                      <m:e>
                        <m:r>
                          <a:rPr lang="en-US" i="1" dirty="0" smtClean="0">
                            <a:latin typeface="Cambria Math"/>
                          </a:rPr>
                          <m:t>𝐼</m:t>
                        </m:r>
                      </m:e>
                      <m:sub>
                        <m:r>
                          <a:rPr lang="en-US" b="0" i="1" dirty="0" smtClean="0">
                            <a:latin typeface="Cambria Math"/>
                          </a:rPr>
                          <m:t>0</m:t>
                        </m:r>
                      </m:sub>
                    </m:sSub>
                    <m:r>
                      <a:rPr lang="en-US" b="0" i="1" baseline="0" dirty="0" smtClean="0">
                        <a:latin typeface="Cambria Math"/>
                        <a:sym typeface="Wingdings" pitchFamily="2" charset="2"/>
                      </a:rPr>
                      <m:t>→</m:t>
                    </m:r>
                    <m:r>
                      <a:rPr lang="en-US" i="1" baseline="0" dirty="0" smtClean="0">
                        <a:latin typeface="Cambria Math"/>
                        <a:sym typeface="Wingdings" pitchFamily="2" charset="2"/>
                      </a:rPr>
                      <m:t>𝐼</m:t>
                    </m:r>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r>
                          <a:rPr lang="en-US" b="0" i="1" baseline="0" dirty="0" smtClean="0">
                            <a:latin typeface="Cambria Math"/>
                            <a:sym typeface="Wingdings" pitchFamily="2" charset="2"/>
                          </a:rPr>
                          <m:t>1</m:t>
                        </m:r>
                      </m:num>
                      <m:den>
                        <m:r>
                          <a:rPr lang="en-US" b="0" i="1" baseline="0" dirty="0" smtClean="0">
                            <a:latin typeface="Cambria Math"/>
                            <a:sym typeface="Wingdings" pitchFamily="2" charset="2"/>
                          </a:rPr>
                          <m:t>2</m:t>
                        </m:r>
                      </m:den>
                    </m:f>
                    <m:d>
                      <m:dPr>
                        <m:ctrlPr>
                          <a:rPr lang="en-US" b="0"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20</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𝑊</m:t>
                            </m:r>
                          </m:num>
                          <m:den>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𝑚</m:t>
                                </m:r>
                              </m:e>
                              <m:sup>
                                <m:r>
                                  <a:rPr lang="en-US" b="0" i="1" baseline="0" dirty="0" smtClean="0">
                                    <a:latin typeface="Cambria Math"/>
                                    <a:sym typeface="Wingdings" pitchFamily="2" charset="2"/>
                                  </a:rPr>
                                  <m:t>2</m:t>
                                </m:r>
                              </m:sup>
                            </m:sSup>
                          </m:den>
                        </m:f>
                      </m:e>
                    </m:d>
                    <m:r>
                      <a:rPr lang="en-US" i="1" baseline="0" dirty="0" smtClean="0">
                        <a:latin typeface="Cambria Math"/>
                        <a:sym typeface="Wingdings" pitchFamily="2" charset="2"/>
                      </a:rPr>
                      <m:t>=10 </m:t>
                    </m:r>
                    <m:r>
                      <a:rPr lang="en-US" i="1" baseline="0" dirty="0" smtClean="0">
                        <a:latin typeface="Cambria Math"/>
                        <a:sym typeface="Wingdings" pitchFamily="2" charset="2"/>
                      </a:rPr>
                      <m:t>𝑊</m:t>
                    </m:r>
                    <m:r>
                      <a:rPr lang="en-US"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𝑚</m:t>
                        </m:r>
                      </m:e>
                      <m:sup>
                        <m:r>
                          <a:rPr lang="en-US" b="0" i="1" baseline="0" dirty="0" smtClean="0">
                            <a:latin typeface="Cambria Math"/>
                            <a:sym typeface="Wingdings" pitchFamily="2" charset="2"/>
                          </a:rPr>
                          <m:t>2</m:t>
                        </m:r>
                      </m:sup>
                    </m:sSup>
                  </m:oMath>
                </a14:m>
                <a:endParaRPr lang="en-US" baseline="0" dirty="0">
                  <a:sym typeface="Wingdings" pitchFamily="2" charset="2"/>
                </a:endParaRPr>
              </a:p>
              <a:p>
                <a:pPr marL="228600" indent="-228600">
                  <a:buAutoNum type="alphaLcParenR"/>
                </a:pPr>
                <a14:m>
                  <m:oMath xmlns:m="http://schemas.openxmlformats.org/officeDocument/2006/math">
                    <m:r>
                      <a:rPr lang="en-US" i="1" baseline="0" dirty="0" smtClean="0">
                        <a:latin typeface="Cambria Math"/>
                        <a:sym typeface="Wingdings" pitchFamily="2" charset="2"/>
                      </a:rPr>
                      <m:t>𝑆</m:t>
                    </m:r>
                    <m:r>
                      <a:rPr lang="en-US" i="1" baseline="0" dirty="0" smtClean="0">
                        <a:latin typeface="Cambria Math"/>
                        <a:sym typeface="Wingdings" pitchFamily="2" charset="2"/>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𝑆</m:t>
                        </m:r>
                      </m:e>
                      <m:sub>
                        <m:r>
                          <a:rPr lang="en-US" b="0" i="1" baseline="0" dirty="0" smtClean="0">
                            <a:latin typeface="Cambria Math"/>
                            <a:sym typeface="Wingdings" pitchFamily="2" charset="2"/>
                          </a:rPr>
                          <m:t>0</m:t>
                        </m:r>
                      </m:sub>
                    </m:sSub>
                    <m:r>
                      <a:rPr lang="en-US" i="1" baseline="0" dirty="0" smtClean="0">
                        <a:latin typeface="Cambria Math"/>
                        <a:sym typeface="Wingdings" pitchFamily="2" charset="2"/>
                      </a:rPr>
                      <m:t> </m:t>
                    </m:r>
                    <m:sSup>
                      <m:sSupPr>
                        <m:ctrlPr>
                          <a:rPr lang="en-US" b="0" i="1" baseline="0" dirty="0" smtClean="0">
                            <a:latin typeface="Cambria Math" panose="02040503050406030204" pitchFamily="18" charset="0"/>
                            <a:sym typeface="Wingdings" pitchFamily="2" charset="2"/>
                          </a:rPr>
                        </m:ctrlPr>
                      </m:sSupPr>
                      <m:e>
                        <m:r>
                          <m:rPr>
                            <m:sty m:val="p"/>
                          </m:rPr>
                          <a:rPr lang="en-US" i="0" baseline="0" dirty="0" smtClean="0">
                            <a:latin typeface="Cambria Math"/>
                            <a:sym typeface="Wingdings" pitchFamily="2" charset="2"/>
                          </a:rPr>
                          <m:t>cos</m:t>
                        </m:r>
                      </m:e>
                      <m:sup>
                        <m:r>
                          <a:rPr lang="en-US" b="0" i="1" baseline="0" dirty="0" smtClean="0">
                            <a:latin typeface="Cambria Math"/>
                            <a:sym typeface="Wingdings" pitchFamily="2" charset="2"/>
                          </a:rPr>
                          <m:t>2</m:t>
                        </m:r>
                      </m:sup>
                    </m:sSup>
                    <m:r>
                      <a:rPr lang="en-US" b="0" i="1" baseline="0" dirty="0" smtClean="0">
                        <a:latin typeface="Cambria Math"/>
                        <a:sym typeface="Wingdings" pitchFamily="2" charset="2"/>
                      </a:rPr>
                      <m:t>𝜃</m:t>
                    </m:r>
                    <m:r>
                      <a:rPr lang="en-US" b="0" i="1" baseline="0" dirty="0" smtClean="0">
                        <a:latin typeface="Cambria Math"/>
                        <a:sym typeface="Wingdings" pitchFamily="2" charset="2"/>
                      </a:rPr>
                      <m:t>→3=10 </m:t>
                    </m:r>
                    <m:sSup>
                      <m:sSupPr>
                        <m:ctrlPr>
                          <a:rPr lang="en-US" b="0" i="1" baseline="0" dirty="0" smtClean="0">
                            <a:latin typeface="Cambria Math" panose="02040503050406030204" pitchFamily="18" charset="0"/>
                            <a:sym typeface="Wingdings" pitchFamily="2" charset="2"/>
                          </a:rPr>
                        </m:ctrlPr>
                      </m:sSupPr>
                      <m:e>
                        <m:r>
                          <m:rPr>
                            <m:sty m:val="p"/>
                          </m:rPr>
                          <a:rPr lang="en-US" i="0" baseline="0" dirty="0" smtClean="0">
                            <a:latin typeface="Cambria Math"/>
                            <a:sym typeface="Wingdings" pitchFamily="2" charset="2"/>
                          </a:rPr>
                          <m:t>cos</m:t>
                        </m:r>
                      </m:e>
                      <m:sup>
                        <m:r>
                          <a:rPr lang="en-US" b="0" i="1" baseline="0" dirty="0" smtClean="0">
                            <a:latin typeface="Cambria Math"/>
                            <a:sym typeface="Wingdings" pitchFamily="2" charset="2"/>
                          </a:rPr>
                          <m:t>2</m:t>
                        </m:r>
                      </m:sup>
                    </m:sSup>
                    <m:r>
                      <a:rPr lang="en-US" i="1" baseline="0" dirty="0" smtClean="0">
                        <a:latin typeface="Cambria Math"/>
                        <a:sym typeface="Wingdings" pitchFamily="2" charset="2"/>
                      </a:rPr>
                      <m:t> </m:t>
                    </m:r>
                    <m:r>
                      <a:rPr lang="el-GR" i="1" baseline="0" dirty="0" smtClean="0">
                        <a:latin typeface="Cambria Math"/>
                        <a:sym typeface="Wingdings" pitchFamily="2" charset="2"/>
                      </a:rPr>
                      <m:t>𝜃</m:t>
                    </m:r>
                    <m:r>
                      <a:rPr lang="en-US" b="0" i="1" baseline="0" dirty="0" smtClean="0">
                        <a:latin typeface="Cambria Math"/>
                        <a:sym typeface="Wingdings" pitchFamily="2" charset="2"/>
                      </a:rPr>
                      <m:t>→</m:t>
                    </m:r>
                    <m:r>
                      <a:rPr lang="en-US" i="1" baseline="0" dirty="0" smtClean="0">
                        <a:latin typeface="Cambria Math"/>
                        <a:sym typeface="Wingdings" pitchFamily="2" charset="2"/>
                      </a:rPr>
                      <m:t>0.3=</m:t>
                    </m:r>
                    <m:sSup>
                      <m:sSupPr>
                        <m:ctrlPr>
                          <a:rPr lang="en-US" b="0" i="1" baseline="0" dirty="0" smtClean="0">
                            <a:latin typeface="Cambria Math" panose="02040503050406030204" pitchFamily="18" charset="0"/>
                            <a:sym typeface="Wingdings" pitchFamily="2" charset="2"/>
                          </a:rPr>
                        </m:ctrlPr>
                      </m:sSupPr>
                      <m:e>
                        <m:r>
                          <m:rPr>
                            <m:sty m:val="p"/>
                          </m:rPr>
                          <a:rPr lang="en-US" i="0" baseline="0" dirty="0" smtClean="0">
                            <a:latin typeface="Cambria Math"/>
                            <a:sym typeface="Wingdings" pitchFamily="2" charset="2"/>
                          </a:rPr>
                          <m:t>cos</m:t>
                        </m:r>
                      </m:e>
                      <m:sup>
                        <m:r>
                          <a:rPr lang="en-US" b="0" i="1" baseline="0" dirty="0" smtClean="0">
                            <a:latin typeface="Cambria Math"/>
                            <a:sym typeface="Wingdings" pitchFamily="2" charset="2"/>
                          </a:rPr>
                          <m:t>2</m:t>
                        </m:r>
                      </m:sup>
                    </m:sSup>
                    <m:r>
                      <a:rPr lang="en-US" i="1" baseline="0" dirty="0" smtClean="0">
                        <a:latin typeface="Cambria Math"/>
                        <a:sym typeface="Wingdings" pitchFamily="2" charset="2"/>
                      </a:rPr>
                      <m:t> </m:t>
                    </m:r>
                    <m:r>
                      <a:rPr lang="el-GR" i="1" baseline="0" dirty="0" smtClean="0">
                        <a:latin typeface="Cambria Math"/>
                        <a:sym typeface="Wingdings" pitchFamily="2" charset="2"/>
                      </a:rPr>
                      <m:t>𝜃</m:t>
                    </m:r>
                    <m:r>
                      <a:rPr lang="en-US" b="0" i="1" baseline="0" dirty="0" smtClean="0">
                        <a:latin typeface="Cambria Math"/>
                        <a:sym typeface="Wingdings" pitchFamily="2" charset="2"/>
                      </a:rPr>
                      <m:t>→</m:t>
                    </m:r>
                    <m:r>
                      <a:rPr lang="en-US" i="1" baseline="0" dirty="0" smtClean="0">
                        <a:latin typeface="Cambria Math"/>
                        <a:sym typeface="Wingdings" pitchFamily="2" charset="2"/>
                      </a:rPr>
                      <m:t>0.5477=</m:t>
                    </m:r>
                    <m:sSup>
                      <m:sSupPr>
                        <m:ctrlPr>
                          <a:rPr lang="en-US" b="0" i="1" baseline="0" dirty="0" smtClean="0">
                            <a:latin typeface="Cambria Math" panose="02040503050406030204" pitchFamily="18" charset="0"/>
                            <a:sym typeface="Wingdings" pitchFamily="2" charset="2"/>
                          </a:rPr>
                        </m:ctrlPr>
                      </m:sSupPr>
                      <m:e>
                        <m:r>
                          <m:rPr>
                            <m:sty m:val="p"/>
                          </m:rPr>
                          <a:rPr lang="en-US" i="0" baseline="0" dirty="0" err="1" smtClean="0">
                            <a:latin typeface="Cambria Math"/>
                            <a:sym typeface="Wingdings" pitchFamily="2" charset="2"/>
                          </a:rPr>
                          <m:t>cos</m:t>
                        </m:r>
                      </m:e>
                      <m:sup>
                        <m:r>
                          <a:rPr lang="en-US" b="0" i="1" baseline="0" dirty="0" smtClean="0">
                            <a:latin typeface="Cambria Math"/>
                            <a:sym typeface="Wingdings" pitchFamily="2" charset="2"/>
                          </a:rPr>
                          <m:t>2</m:t>
                        </m:r>
                      </m:sup>
                    </m:sSup>
                    <m:r>
                      <a:rPr lang="en-US" b="0" i="1" baseline="0" dirty="0" smtClean="0">
                        <a:latin typeface="Cambria Math"/>
                        <a:sym typeface="Wingdings" pitchFamily="2" charset="2"/>
                      </a:rPr>
                      <m:t> </m:t>
                    </m:r>
                    <m:r>
                      <a:rPr lang="el-GR" i="1" baseline="0" dirty="0" smtClean="0">
                        <a:latin typeface="Cambria Math"/>
                        <a:sym typeface="Wingdings" pitchFamily="2" charset="2"/>
                      </a:rPr>
                      <m:t>𝜃</m:t>
                    </m:r>
                    <m:r>
                      <a:rPr lang="en-US" b="0" i="1" baseline="0" dirty="0" smtClean="0">
                        <a:latin typeface="Cambria Math"/>
                        <a:sym typeface="Wingdings" pitchFamily="2" charset="2"/>
                      </a:rPr>
                      <m:t>→</m:t>
                    </m:r>
                    <m:r>
                      <a:rPr lang="el-GR" i="1" baseline="0" dirty="0" smtClean="0">
                        <a:latin typeface="Cambria Math"/>
                        <a:sym typeface="Wingdings" pitchFamily="2" charset="2"/>
                      </a:rPr>
                      <m:t>𝜃</m:t>
                    </m:r>
                    <m:r>
                      <a:rPr lang="en-US" i="1" baseline="0" dirty="0" smtClean="0">
                        <a:latin typeface="Cambria Math"/>
                        <a:sym typeface="Wingdings" pitchFamily="2" charset="2"/>
                      </a:rPr>
                      <m:t>=56.8</m:t>
                    </m:r>
                    <m:r>
                      <a:rPr lang="en-US" b="0" i="1" baseline="0" dirty="0" smtClean="0">
                        <a:latin typeface="Cambria Math"/>
                        <a:sym typeface="Wingdings" pitchFamily="2" charset="2"/>
                      </a:rPr>
                      <m:t>°</m:t>
                    </m:r>
                  </m:oMath>
                </a14:m>
                <a:endParaRPr lang="en-US" dirty="0"/>
              </a:p>
            </p:txBody>
          </p:sp>
        </mc:Choice>
        <mc:Fallback xmlns="">
          <p:sp>
            <p:nvSpPr>
              <p:cNvPr id="3" name="Notes Placeholder 2"/>
              <p:cNvSpPr>
                <a:spLocks noGrp="1"/>
              </p:cNvSpPr>
              <p:nvPr>
                <p:ph type="body" idx="1"/>
              </p:nvPr>
            </p:nvSpPr>
            <p:spPr/>
            <p:txBody>
              <a:bodyPr>
                <a:normAutofit/>
              </a:bodyPr>
              <a:lstStyle/>
              <a:p>
                <a:pPr marL="228600" indent="-228600">
                  <a:buAutoNum type="alphaLcParenR"/>
                </a:pPr>
                <a:r>
                  <a:rPr lang="en-US" i="0" dirty="0" smtClean="0">
                    <a:latin typeface="Cambria Math"/>
                  </a:rPr>
                  <a:t>𝐼=</a:t>
                </a:r>
                <a:r>
                  <a:rPr lang="en-US" b="0" i="0" dirty="0" smtClean="0">
                    <a:latin typeface="Cambria Math"/>
                  </a:rPr>
                  <a:t>1/2 </a:t>
                </a:r>
                <a:r>
                  <a:rPr lang="en-US" i="0" dirty="0" smtClean="0">
                    <a:latin typeface="Cambria Math"/>
                  </a:rPr>
                  <a:t>𝐼</a:t>
                </a:r>
                <a:r>
                  <a:rPr lang="en-US" b="0" i="0" dirty="0" smtClean="0">
                    <a:latin typeface="Cambria Math"/>
                  </a:rPr>
                  <a:t>_0</a:t>
                </a:r>
                <a:r>
                  <a:rPr lang="en-US" b="0" i="0" baseline="0" dirty="0" smtClean="0">
                    <a:latin typeface="Cambria Math"/>
                    <a:sym typeface="Wingdings" pitchFamily="2" charset="2"/>
                  </a:rPr>
                  <a:t>→</a:t>
                </a:r>
                <a:r>
                  <a:rPr lang="en-US" i="0" baseline="0" dirty="0" smtClean="0">
                    <a:latin typeface="Cambria Math"/>
                    <a:sym typeface="Wingdings" pitchFamily="2" charset="2"/>
                  </a:rPr>
                  <a:t>𝐼=</a:t>
                </a:r>
                <a:r>
                  <a:rPr lang="en-US" b="0" i="0" baseline="0" dirty="0" smtClean="0">
                    <a:latin typeface="Cambria Math"/>
                    <a:sym typeface="Wingdings" pitchFamily="2" charset="2"/>
                  </a:rPr>
                  <a:t>1/2 (</a:t>
                </a:r>
                <a:r>
                  <a:rPr lang="en-US" i="0" baseline="0" dirty="0" smtClean="0">
                    <a:latin typeface="Cambria Math"/>
                    <a:sym typeface="Wingdings" pitchFamily="2" charset="2"/>
                  </a:rPr>
                  <a:t>20 𝑊/𝑚</a:t>
                </a:r>
                <a:r>
                  <a:rPr lang="en-US" b="0" i="0" baseline="0" dirty="0" smtClean="0">
                    <a:latin typeface="Cambria Math"/>
                    <a:sym typeface="Wingdings" pitchFamily="2" charset="2"/>
                  </a:rPr>
                  <a:t>^2 )</a:t>
                </a:r>
                <a:r>
                  <a:rPr lang="en-US" i="0" baseline="0" dirty="0" smtClean="0">
                    <a:latin typeface="Cambria Math"/>
                    <a:sym typeface="Wingdings" pitchFamily="2" charset="2"/>
                  </a:rPr>
                  <a:t>=10 𝑊/𝑚</a:t>
                </a:r>
                <a:r>
                  <a:rPr lang="en-US" b="0" i="0" baseline="0" dirty="0" smtClean="0">
                    <a:latin typeface="Cambria Math"/>
                    <a:sym typeface="Wingdings" pitchFamily="2" charset="2"/>
                  </a:rPr>
                  <a:t>^2</a:t>
                </a:r>
                <a:endParaRPr lang="en-US" baseline="0" dirty="0" smtClean="0">
                  <a:sym typeface="Wingdings" pitchFamily="2" charset="2"/>
                </a:endParaRPr>
              </a:p>
              <a:p>
                <a:pPr marL="228600" indent="-228600">
                  <a:buAutoNum type="alphaLcParenR"/>
                </a:pPr>
                <a:r>
                  <a:rPr lang="en-US" i="0" baseline="0" dirty="0" smtClean="0">
                    <a:latin typeface="Cambria Math"/>
                    <a:sym typeface="Wingdings" pitchFamily="2" charset="2"/>
                  </a:rPr>
                  <a:t>𝑆=𝑆</a:t>
                </a:r>
                <a:r>
                  <a:rPr lang="en-US" b="0" i="0" baseline="0" dirty="0" smtClean="0">
                    <a:latin typeface="Cambria Math"/>
                    <a:sym typeface="Wingdings" pitchFamily="2" charset="2"/>
                  </a:rPr>
                  <a:t>_0 </a:t>
                </a:r>
                <a:r>
                  <a:rPr lang="en-US" i="0" baseline="0" dirty="0" smtClean="0">
                    <a:latin typeface="Cambria Math"/>
                    <a:sym typeface="Wingdings" pitchFamily="2" charset="2"/>
                  </a:rPr>
                  <a:t> cos</a:t>
                </a:r>
                <a:r>
                  <a:rPr lang="en-US" b="0" i="0" baseline="0" dirty="0" smtClean="0">
                    <a:latin typeface="Cambria Math"/>
                    <a:sym typeface="Wingdings" pitchFamily="2" charset="2"/>
                  </a:rPr>
                  <a:t>^2 𝜃→</a:t>
                </a:r>
                <a:r>
                  <a:rPr lang="en-US" i="0" baseline="0" dirty="0" smtClean="0">
                    <a:latin typeface="Cambria Math"/>
                    <a:sym typeface="Wingdings" pitchFamily="2" charset="2"/>
                  </a:rPr>
                  <a:t>3=10 cos</a:t>
                </a:r>
                <a:r>
                  <a:rPr lang="en-US" b="0" i="0" baseline="0" dirty="0" smtClean="0">
                    <a:latin typeface="Cambria Math"/>
                    <a:sym typeface="Wingdings" pitchFamily="2" charset="2"/>
                  </a:rPr>
                  <a:t>^2 </a:t>
                </a:r>
                <a:r>
                  <a:rPr lang="en-US" i="0" baseline="0" dirty="0" smtClean="0">
                    <a:latin typeface="Cambria Math"/>
                    <a:sym typeface="Wingdings" pitchFamily="2" charset="2"/>
                  </a:rPr>
                  <a:t> </a:t>
                </a:r>
                <a:r>
                  <a:rPr lang="el-GR" i="0" baseline="0" dirty="0" smtClean="0">
                    <a:latin typeface="Cambria Math"/>
                    <a:sym typeface="Wingdings" pitchFamily="2" charset="2"/>
                  </a:rPr>
                  <a:t>𝜃</a:t>
                </a:r>
                <a:r>
                  <a:rPr lang="en-US" b="0" i="0" baseline="0" dirty="0" smtClean="0">
                    <a:latin typeface="Cambria Math"/>
                    <a:sym typeface="Wingdings" pitchFamily="2" charset="2"/>
                  </a:rPr>
                  <a:t>→</a:t>
                </a:r>
                <a:r>
                  <a:rPr lang="en-US" i="0" baseline="0" dirty="0" smtClean="0">
                    <a:latin typeface="Cambria Math"/>
                    <a:sym typeface="Wingdings" pitchFamily="2" charset="2"/>
                  </a:rPr>
                  <a:t>0.3=cos</a:t>
                </a:r>
                <a:r>
                  <a:rPr lang="en-US" b="0" i="0" baseline="0" dirty="0" smtClean="0">
                    <a:latin typeface="Cambria Math"/>
                    <a:sym typeface="Wingdings" pitchFamily="2" charset="2"/>
                  </a:rPr>
                  <a:t>^2 </a:t>
                </a:r>
                <a:r>
                  <a:rPr lang="en-US" i="0" baseline="0" dirty="0" smtClean="0">
                    <a:latin typeface="Cambria Math"/>
                    <a:sym typeface="Wingdings" pitchFamily="2" charset="2"/>
                  </a:rPr>
                  <a:t> </a:t>
                </a:r>
                <a:r>
                  <a:rPr lang="el-GR" i="0" baseline="0" dirty="0" smtClean="0">
                    <a:latin typeface="Cambria Math"/>
                    <a:sym typeface="Wingdings" pitchFamily="2" charset="2"/>
                  </a:rPr>
                  <a:t>𝜃</a:t>
                </a:r>
                <a:r>
                  <a:rPr lang="en-US" b="0" i="0" baseline="0" dirty="0" smtClean="0">
                    <a:latin typeface="Cambria Math"/>
                    <a:sym typeface="Wingdings" pitchFamily="2" charset="2"/>
                  </a:rPr>
                  <a:t>→</a:t>
                </a:r>
                <a:r>
                  <a:rPr lang="en-US" i="0" baseline="0" dirty="0" smtClean="0">
                    <a:latin typeface="Cambria Math"/>
                    <a:sym typeface="Wingdings" pitchFamily="2" charset="2"/>
                  </a:rPr>
                  <a:t>0.5477=</a:t>
                </a:r>
                <a:r>
                  <a:rPr lang="en-US" i="0" baseline="0" dirty="0" err="1" smtClean="0">
                    <a:latin typeface="Cambria Math"/>
                    <a:sym typeface="Wingdings" pitchFamily="2" charset="2"/>
                  </a:rPr>
                  <a:t>cos</a:t>
                </a:r>
                <a:r>
                  <a:rPr lang="en-US" b="0" i="0" baseline="0" dirty="0" smtClean="0">
                    <a:latin typeface="Cambria Math"/>
                    <a:sym typeface="Wingdings" pitchFamily="2" charset="2"/>
                  </a:rPr>
                  <a:t>^2  </a:t>
                </a:r>
                <a:r>
                  <a:rPr lang="el-GR" i="0" baseline="0" dirty="0" smtClean="0">
                    <a:latin typeface="Cambria Math"/>
                    <a:sym typeface="Wingdings" pitchFamily="2" charset="2"/>
                  </a:rPr>
                  <a:t>𝜃</a:t>
                </a:r>
                <a:r>
                  <a:rPr lang="en-US" b="0" i="0" baseline="0" dirty="0" smtClean="0">
                    <a:latin typeface="Cambria Math"/>
                    <a:sym typeface="Wingdings" pitchFamily="2" charset="2"/>
                  </a:rPr>
                  <a:t>→</a:t>
                </a:r>
                <a:r>
                  <a:rPr lang="el-GR" i="0" baseline="0" dirty="0" smtClean="0">
                    <a:latin typeface="Cambria Math"/>
                    <a:sym typeface="Wingdings" pitchFamily="2" charset="2"/>
                  </a:rPr>
                  <a:t>𝜃</a:t>
                </a:r>
                <a:r>
                  <a:rPr lang="en-US" i="0" baseline="0" dirty="0" smtClean="0">
                    <a:latin typeface="Cambria Math"/>
                    <a:sym typeface="Wingdings" pitchFamily="2" charset="2"/>
                  </a:rPr>
                  <a:t>=56.8</a:t>
                </a:r>
                <a:r>
                  <a:rPr lang="en-US" b="0" i="0" baseline="0" dirty="0" smtClean="0">
                    <a:latin typeface="Cambria Math"/>
                    <a:sym typeface="Wingdings" pitchFamily="2" charset="2"/>
                  </a:rPr>
                  <a:t>°</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113</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114</a:t>
            </a:fld>
            <a:endParaRPr lang="en-US"/>
          </a:p>
        </p:txBody>
      </p:sp>
    </p:spTree>
    <p:extLst>
      <p:ext uri="{BB962C8B-B14F-4D97-AF65-F5344CB8AC3E}">
        <p14:creationId xmlns:p14="http://schemas.microsoft.com/office/powerpoint/2010/main" val="6650509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115</a:t>
            </a:fld>
            <a:endParaRPr lang="en-US"/>
          </a:p>
        </p:txBody>
      </p:sp>
    </p:spTree>
    <p:extLst>
      <p:ext uri="{BB962C8B-B14F-4D97-AF65-F5344CB8AC3E}">
        <p14:creationId xmlns:p14="http://schemas.microsoft.com/office/powerpoint/2010/main" val="312250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The wavelength/frequency</a:t>
            </a:r>
            <a:r>
              <a:rPr lang="en-US" baseline="0" dirty="0"/>
              <a:t> determines the type of EM wave</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Use </a:t>
                </a:r>
                <a14:m>
                  <m:oMath xmlns:m="http://schemas.openxmlformats.org/officeDocument/2006/math">
                    <m:r>
                      <a:rPr lang="en-US" i="1" dirty="0" smtClean="0">
                        <a:latin typeface="Cambria Math"/>
                      </a:rPr>
                      <m:t>𝑐</m:t>
                    </m:r>
                    <m:r>
                      <a:rPr lang="en-US" i="1" dirty="0" smtClean="0">
                        <a:latin typeface="Cambria Math"/>
                      </a:rPr>
                      <m:t>=3.00×</m:t>
                    </m:r>
                    <m:sSup>
                      <m:sSupPr>
                        <m:ctrlPr>
                          <a:rPr lang="en-US" i="1" dirty="0" smtClean="0">
                            <a:latin typeface="Cambria Math" panose="02040503050406030204" pitchFamily="18" charset="0"/>
                          </a:rPr>
                        </m:ctrlPr>
                      </m:sSupPr>
                      <m:e>
                        <m:r>
                          <a:rPr lang="en-US" i="1" dirty="0" smtClean="0">
                            <a:latin typeface="Cambria Math"/>
                          </a:rPr>
                          <m:t>10</m:t>
                        </m:r>
                      </m:e>
                      <m:sup>
                        <m:r>
                          <a:rPr lang="en-US" i="1" dirty="0" smtClean="0">
                            <a:latin typeface="Cambria Math"/>
                          </a:rPr>
                          <m:t>8</m:t>
                        </m:r>
                      </m:sup>
                    </m:sSup>
                  </m:oMath>
                </a14:m>
                <a:r>
                  <a:rPr lang="en-US" baseline="0" dirty="0"/>
                  <a:t> m/s for most calculations</a:t>
                </a:r>
                <a:endParaRPr lang="en-US" dirty="0"/>
              </a:p>
            </p:txBody>
          </p:sp>
        </mc:Choice>
        <mc:Fallback xmlns="">
          <p:sp>
            <p:nvSpPr>
              <p:cNvPr id="3" name="Notes Placeholder 2"/>
              <p:cNvSpPr>
                <a:spLocks noGrp="1"/>
              </p:cNvSpPr>
              <p:nvPr>
                <p:ph type="body" idx="1"/>
              </p:nvPr>
            </p:nvSpPr>
            <p:spPr/>
            <p:txBody>
              <a:bodyPr>
                <a:normAutofit/>
              </a:bodyPr>
              <a:lstStyle/>
              <a:p>
                <a:r>
                  <a:rPr lang="en-US" dirty="0" smtClean="0"/>
                  <a:t>Use </a:t>
                </a:r>
                <a:r>
                  <a:rPr lang="en-US" i="0" dirty="0" smtClean="0">
                    <a:latin typeface="Cambria Math"/>
                  </a:rPr>
                  <a:t>𝑐=3.00×〖10〗^8</a:t>
                </a:r>
                <a:r>
                  <a:rPr lang="en-US" baseline="0" dirty="0" smtClean="0"/>
                  <a:t> </a:t>
                </a:r>
                <a:r>
                  <a:rPr lang="en-US" baseline="0" dirty="0" smtClean="0"/>
                  <a:t>m/s for most calculations</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𝑐</m:t>
                      </m:r>
                      <m:r>
                        <a:rPr lang="en-US" i="1" dirty="0" smtClean="0">
                          <a:latin typeface="Cambria Math"/>
                        </a:rPr>
                        <m:t>=</m:t>
                      </m:r>
                      <m:r>
                        <a:rPr lang="en-US" i="1" dirty="0" smtClean="0">
                          <a:latin typeface="Cambria Math"/>
                        </a:rPr>
                        <m:t>𝑓</m:t>
                      </m:r>
                      <m:r>
                        <a:rPr lang="el-GR" i="1" dirty="0" smtClean="0">
                          <a:latin typeface="Cambria Math"/>
                        </a:rPr>
                        <m:t>𝜆</m:t>
                      </m:r>
                      <m:r>
                        <a:rPr lang="en-US" b="0" i="1" dirty="0" smtClean="0">
                          <a:latin typeface="Cambria Math"/>
                        </a:rPr>
                        <m:t>→</m:t>
                      </m:r>
                      <m:r>
                        <a:rPr lang="en-US" i="1" dirty="0" smtClean="0">
                          <a:latin typeface="Cambria Math"/>
                          <a:sym typeface="Wingdings" pitchFamily="2" charset="2"/>
                        </a:rPr>
                        <m:t>3.00</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8</m:t>
                          </m:r>
                        </m:sup>
                      </m:sSup>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𝑚</m:t>
                          </m:r>
                        </m:num>
                        <m:den>
                          <m:r>
                            <a:rPr lang="en-US" i="1" baseline="0" dirty="0" smtClean="0">
                              <a:latin typeface="Cambria Math"/>
                              <a:sym typeface="Wingdings" pitchFamily="2" charset="2"/>
                            </a:rPr>
                            <m:t>𝑠</m:t>
                          </m:r>
                        </m:den>
                      </m:f>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90.7</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𝐻𝑧</m:t>
                          </m:r>
                        </m:e>
                      </m:d>
                      <m:r>
                        <a:rPr lang="el-GR" i="1" dirty="0" smtClean="0">
                          <a:latin typeface="Cambria Math"/>
                        </a:rPr>
                        <m:t>𝜆</m:t>
                      </m:r>
                      <m:r>
                        <a:rPr lang="en-US" b="0" i="1" dirty="0" smtClean="0">
                          <a:latin typeface="Cambria Math"/>
                        </a:rPr>
                        <m:t>→</m:t>
                      </m:r>
                      <m:r>
                        <a:rPr lang="el-GR" i="1" dirty="0" smtClean="0">
                          <a:latin typeface="Cambria Math"/>
                        </a:rPr>
                        <m:t>𝜆</m:t>
                      </m:r>
                      <m:r>
                        <a:rPr lang="en-US" i="1" dirty="0" smtClean="0">
                          <a:latin typeface="Cambria Math"/>
                        </a:rPr>
                        <m:t>=3.31 </m:t>
                      </m:r>
                      <m:r>
                        <a:rPr lang="en-US" i="1" dirty="0" smtClean="0">
                          <a:latin typeface="Cambria Math"/>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𝑐=𝑓</a:t>
                </a:r>
                <a:r>
                  <a:rPr lang="el-GR" i="0" dirty="0" smtClean="0">
                    <a:latin typeface="Cambria Math"/>
                  </a:rPr>
                  <a:t>𝜆</a:t>
                </a:r>
                <a:r>
                  <a:rPr lang="en-US" b="0" i="0" dirty="0" smtClean="0">
                    <a:latin typeface="Cambria Math"/>
                  </a:rPr>
                  <a:t>→</a:t>
                </a:r>
                <a:r>
                  <a:rPr lang="en-US" i="0" dirty="0" smtClean="0">
                    <a:latin typeface="Cambria Math"/>
                    <a:sym typeface="Wingdings" pitchFamily="2" charset="2"/>
                  </a:rPr>
                  <a:t>3.00</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〗^8</a:t>
                </a:r>
                <a:r>
                  <a:rPr lang="en-US" b="0" i="0" baseline="0" dirty="0" smtClean="0">
                    <a:latin typeface="Cambria Math"/>
                    <a:sym typeface="Wingdings" pitchFamily="2" charset="2"/>
                  </a:rPr>
                  <a:t> </a:t>
                </a:r>
                <a:r>
                  <a:rPr lang="en-US" i="0" baseline="0" dirty="0" smtClean="0">
                    <a:latin typeface="Cambria Math"/>
                    <a:sym typeface="Wingdings" pitchFamily="2" charset="2"/>
                  </a:rPr>
                  <a:t> 𝑚/𝑠=(90.7</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𝐻𝑧)</a:t>
                </a:r>
                <a:r>
                  <a:rPr lang="el-GR" i="0" dirty="0" smtClean="0">
                    <a:latin typeface="Cambria Math"/>
                  </a:rPr>
                  <a:t>𝜆</a:t>
                </a:r>
                <a:r>
                  <a:rPr lang="en-US" b="0" i="0" dirty="0" smtClean="0">
                    <a:latin typeface="Cambria Math"/>
                  </a:rPr>
                  <a:t>→</a:t>
                </a:r>
                <a:r>
                  <a:rPr lang="el-GR" i="0" dirty="0" smtClean="0">
                    <a:latin typeface="Cambria Math"/>
                  </a:rPr>
                  <a:t>𝜆</a:t>
                </a:r>
                <a:r>
                  <a:rPr lang="en-US" i="0" dirty="0" smtClean="0">
                    <a:latin typeface="Cambria Math"/>
                  </a:rPr>
                  <a:t>=3.31 𝑚</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Third</a:t>
                </a:r>
                <a:r>
                  <a:rPr lang="en-US" baseline="0" dirty="0"/>
                  <a:t> </a:t>
                </a:r>
                <a:r>
                  <a:rPr lang="en-US" baseline="0" dirty="0" err="1"/>
                  <a:t>eq</a:t>
                </a:r>
                <a:r>
                  <a:rPr lang="en-US" baseline="0" dirty="0"/>
                  <a:t> from substituting </a:t>
                </a:r>
                <a14:m>
                  <m:oMath xmlns:m="http://schemas.openxmlformats.org/officeDocument/2006/math">
                    <m:r>
                      <a:rPr lang="en-US" b="0" i="1" baseline="0" smtClean="0">
                        <a:latin typeface="Cambria Math"/>
                      </a:rPr>
                      <m:t>𝑐</m:t>
                    </m:r>
                    <m:sSub>
                      <m:sSubPr>
                        <m:ctrlPr>
                          <a:rPr lang="en-US" b="0" i="1" baseline="0" smtClean="0">
                            <a:latin typeface="Cambria Math" panose="02040503050406030204" pitchFamily="18" charset="0"/>
                          </a:rPr>
                        </m:ctrlPr>
                      </m:sSubPr>
                      <m:e>
                        <m:r>
                          <a:rPr lang="en-US" b="0" i="1" baseline="0" smtClean="0">
                            <a:latin typeface="Cambria Math"/>
                          </a:rPr>
                          <m:t>𝐵</m:t>
                        </m:r>
                      </m:e>
                      <m:sub>
                        <m:r>
                          <a:rPr lang="en-US" b="0" i="1" baseline="0" smtClean="0">
                            <a:latin typeface="Cambria Math"/>
                          </a:rPr>
                          <m:t>0</m:t>
                        </m:r>
                      </m:sub>
                    </m:sSub>
                    <m:r>
                      <a:rPr lang="en-US" b="0" i="1" baseline="0" smtClean="0">
                        <a:latin typeface="Cambria Math"/>
                      </a:rPr>
                      <m:t>=</m:t>
                    </m:r>
                    <m:sSub>
                      <m:sSubPr>
                        <m:ctrlPr>
                          <a:rPr lang="en-US" b="0" i="1" baseline="0" smtClean="0">
                            <a:latin typeface="Cambria Math" panose="02040503050406030204" pitchFamily="18" charset="0"/>
                          </a:rPr>
                        </m:ctrlPr>
                      </m:sSubPr>
                      <m:e>
                        <m:r>
                          <a:rPr lang="en-US" b="0" i="1" baseline="0" smtClean="0">
                            <a:latin typeface="Cambria Math"/>
                          </a:rPr>
                          <m:t>𝐸</m:t>
                        </m:r>
                      </m:e>
                      <m:sub>
                        <m:r>
                          <a:rPr lang="en-US" b="0" i="1" baseline="0" smtClean="0">
                            <a:latin typeface="Cambria Math"/>
                          </a:rPr>
                          <m:t>0</m:t>
                        </m:r>
                      </m:sub>
                    </m:sSub>
                  </m:oMath>
                </a14:m>
                <a:r>
                  <a:rPr lang="en-US" dirty="0"/>
                  <a:t> into the 2</a:t>
                </a:r>
                <a:r>
                  <a:rPr lang="en-US" baseline="30000" dirty="0"/>
                  <a:t>nd</a:t>
                </a:r>
                <a:r>
                  <a:rPr lang="en-US" baseline="0" dirty="0"/>
                  <a:t> </a:t>
                </a:r>
                <a:r>
                  <a:rPr lang="en-US" baseline="0" dirty="0" err="1"/>
                  <a:t>eq</a:t>
                </a:r>
                <a:endParaRPr lang="en-US" dirty="0"/>
              </a:p>
            </p:txBody>
          </p:sp>
        </mc:Choice>
        <mc:Fallback xmlns="">
          <p:sp>
            <p:nvSpPr>
              <p:cNvPr id="3" name="Notes Placeholder 2"/>
              <p:cNvSpPr>
                <a:spLocks noGrp="1"/>
              </p:cNvSpPr>
              <p:nvPr>
                <p:ph type="body" idx="1"/>
              </p:nvPr>
            </p:nvSpPr>
            <p:spPr/>
            <p:txBody>
              <a:bodyPr/>
              <a:lstStyle/>
              <a:p>
                <a:r>
                  <a:rPr lang="en-US" dirty="0" smtClean="0"/>
                  <a:t>Third</a:t>
                </a:r>
                <a:r>
                  <a:rPr lang="en-US" baseline="0" dirty="0" smtClean="0"/>
                  <a:t> </a:t>
                </a:r>
                <a:r>
                  <a:rPr lang="en-US" baseline="0" dirty="0" err="1" smtClean="0"/>
                  <a:t>eq</a:t>
                </a:r>
                <a:r>
                  <a:rPr lang="en-US" baseline="0" dirty="0" smtClean="0"/>
                  <a:t> from substituting </a:t>
                </a:r>
                <a:r>
                  <a:rPr lang="en-US" b="0" i="0" baseline="0" smtClean="0">
                    <a:latin typeface="Cambria Math"/>
                  </a:rPr>
                  <a:t>𝑐𝐵_0=𝐸_0</a:t>
                </a:r>
                <a:r>
                  <a:rPr lang="en-US" dirty="0" smtClean="0"/>
                  <a:t> into the 2</a:t>
                </a:r>
                <a:r>
                  <a:rPr lang="en-US" baseline="30000" dirty="0" smtClean="0"/>
                  <a:t>nd</a:t>
                </a:r>
                <a:r>
                  <a:rPr lang="en-US" baseline="0" dirty="0" smtClean="0"/>
                  <a:t> </a:t>
                </a:r>
                <a:r>
                  <a:rPr lang="en-US" baseline="0" dirty="0" err="1" smtClean="0"/>
                  <a:t>eq</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17</a:t>
            </a:fld>
            <a:endParaRPr lang="en-US"/>
          </a:p>
        </p:txBody>
      </p:sp>
    </p:spTree>
    <p:extLst>
      <p:ext uri="{BB962C8B-B14F-4D97-AF65-F5344CB8AC3E}">
        <p14:creationId xmlns:p14="http://schemas.microsoft.com/office/powerpoint/2010/main" val="106627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𝑃</m:t>
                          </m:r>
                        </m:num>
                        <m:den>
                          <m:r>
                            <a:rPr lang="en-US" b="0" i="1" smtClean="0">
                              <a:latin typeface="Cambria Math"/>
                            </a:rPr>
                            <m:t>𝐴</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1500 </m:t>
                          </m:r>
                          <m:r>
                            <a:rPr lang="en-US" b="0" i="1" smtClean="0">
                              <a:latin typeface="Cambria Math"/>
                            </a:rPr>
                            <m:t>𝑊</m:t>
                          </m:r>
                        </m:num>
                        <m:den>
                          <m:r>
                            <a:rPr lang="en-US" b="0" i="1" smtClean="0">
                              <a:latin typeface="Cambria Math"/>
                            </a:rPr>
                            <m:t>0.3 </m:t>
                          </m:r>
                          <m:r>
                            <a:rPr lang="en-US" b="0" i="1" smtClean="0">
                              <a:latin typeface="Cambria Math"/>
                            </a:rPr>
                            <m:t>𝑚</m:t>
                          </m:r>
                          <m:r>
                            <a:rPr lang="en-US" b="0" i="1" smtClean="0">
                              <a:latin typeface="Cambria Math"/>
                            </a:rPr>
                            <m:t>×0.3 </m:t>
                          </m:r>
                          <m:r>
                            <a:rPr lang="en-US" b="0" i="1" smtClean="0">
                              <a:latin typeface="Cambria Math"/>
                            </a:rPr>
                            <m:t>𝑚</m:t>
                          </m:r>
                        </m:den>
                      </m:f>
                      <m:r>
                        <a:rPr lang="en-US" b="0" i="1" smtClean="0">
                          <a:latin typeface="Cambria Math"/>
                        </a:rPr>
                        <m:t>=1.67×</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4</m:t>
                          </m:r>
                        </m:sup>
                      </m:sSup>
                      <m:f>
                        <m:fPr>
                          <m:ctrlPr>
                            <a:rPr lang="en-US" b="0" i="1" smtClean="0">
                              <a:latin typeface="Cambria Math" panose="02040503050406030204" pitchFamily="18" charset="0"/>
                            </a:rPr>
                          </m:ctrlPr>
                        </m:fPr>
                        <m:num>
                          <m:r>
                            <a:rPr lang="en-US" b="0" i="1" smtClean="0">
                              <a:latin typeface="Cambria Math"/>
                            </a:rPr>
                            <m:t>𝑊</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sSubSup>
                            <m:sSubSupPr>
                              <m:ctrlPr>
                                <a:rPr lang="en-US" b="0" i="1" smtClean="0">
                                  <a:latin typeface="Cambria Math" panose="02040503050406030204" pitchFamily="18" charset="0"/>
                                </a:rPr>
                              </m:ctrlPr>
                            </m:sSubSupPr>
                            <m:e>
                              <m:r>
                                <a:rPr lang="en-US" b="0" i="1" smtClean="0">
                                  <a:latin typeface="Cambria Math"/>
                                </a:rPr>
                                <m:t>𝐸</m:t>
                              </m:r>
                            </m:e>
                            <m:sub>
                              <m:r>
                                <a:rPr lang="en-US" b="0" i="1" smtClean="0">
                                  <a:latin typeface="Cambria Math"/>
                                </a:rPr>
                                <m:t>0</m:t>
                              </m:r>
                            </m:sub>
                            <m:sup>
                              <m:r>
                                <a:rPr lang="en-US" b="0" i="1" smtClean="0">
                                  <a:latin typeface="Cambria Math"/>
                                </a:rPr>
                                <m:t>2</m:t>
                              </m:r>
                            </m:sup>
                          </m:sSubSup>
                        </m:num>
                        <m:den>
                          <m:r>
                            <a:rPr lang="en-US" b="0" i="1" smtClean="0">
                              <a:latin typeface="Cambria Math"/>
                            </a:rPr>
                            <m:t>2</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1.67×</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4</m:t>
                          </m:r>
                        </m:sup>
                      </m:sSup>
                      <m:f>
                        <m:fPr>
                          <m:ctrlPr>
                            <a:rPr lang="en-US" b="0" i="1" smtClean="0">
                              <a:latin typeface="Cambria Math" panose="02040503050406030204" pitchFamily="18" charset="0"/>
                            </a:rPr>
                          </m:ctrlPr>
                        </m:fPr>
                        <m:num>
                          <m:r>
                            <a:rPr lang="en-US" b="0" i="1" smtClean="0">
                              <a:latin typeface="Cambria Math"/>
                            </a:rPr>
                            <m:t>𝑊</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r>
                        <a:rPr lang="en-US" b="0" i="1" smtClean="0">
                          <a:latin typeface="Cambria Math"/>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a:rPr>
                                <m:t>3.00×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8</m:t>
                                  </m:r>
                                </m:sup>
                              </m:sSup>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d>
                            <m:dPr>
                              <m:ctrlPr>
                                <a:rPr lang="en-US" b="0" i="1" smtClean="0">
                                  <a:latin typeface="Cambria Math" panose="02040503050406030204" pitchFamily="18" charset="0"/>
                                </a:rPr>
                              </m:ctrlPr>
                            </m:dPr>
                            <m:e>
                              <m:r>
                                <a:rPr lang="en-US" b="0" i="1" smtClean="0">
                                  <a:latin typeface="Cambria Math"/>
                                </a:rPr>
                                <m:t>8.85×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𝐶</m:t>
                                      </m:r>
                                    </m:e>
                                    <m:sup>
                                      <m:r>
                                        <a:rPr lang="en-US" b="0" i="1" smtClean="0">
                                          <a:latin typeface="Cambria Math"/>
                                        </a:rPr>
                                        <m:t>2</m:t>
                                      </m:r>
                                    </m:sup>
                                  </m:sSup>
                                </m:num>
                                <m:den>
                                  <m:r>
                                    <a:rPr lang="en-US" b="0" i="1" smtClean="0">
                                      <a:latin typeface="Cambria Math"/>
                                    </a:rPr>
                                    <m:t>𝑁</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e>
                          </m:d>
                          <m:sSubSup>
                            <m:sSubSupPr>
                              <m:ctrlPr>
                                <a:rPr lang="en-US" b="0" i="1" smtClean="0">
                                  <a:latin typeface="Cambria Math" panose="02040503050406030204" pitchFamily="18" charset="0"/>
                                </a:rPr>
                              </m:ctrlPr>
                            </m:sSubSupPr>
                            <m:e>
                              <m:r>
                                <a:rPr lang="en-US" b="0" i="1" smtClean="0">
                                  <a:latin typeface="Cambria Math"/>
                                </a:rPr>
                                <m:t>𝐸</m:t>
                              </m:r>
                            </m:e>
                            <m:sub>
                              <m:r>
                                <a:rPr lang="en-US" b="0" i="1" smtClean="0">
                                  <a:latin typeface="Cambria Math"/>
                                </a:rPr>
                                <m:t>0</m:t>
                              </m:r>
                            </m:sub>
                            <m:sup>
                              <m:r>
                                <a:rPr lang="en-US" b="0" i="1" smtClean="0">
                                  <a:latin typeface="Cambria Math"/>
                                </a:rPr>
                                <m:t>2</m:t>
                              </m:r>
                            </m:sup>
                          </m:sSubSup>
                        </m:num>
                        <m:den>
                          <m:r>
                            <a:rPr lang="en-US" b="0" i="1" smtClean="0">
                              <a:latin typeface="Cambria Math"/>
                            </a:rPr>
                            <m:t>2</m:t>
                          </m:r>
                        </m:den>
                      </m:f>
                    </m:oMath>
                  </m:oMathPara>
                </a14:m>
                <a:endParaRPr lang="en-US" b="0"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a:rPr>
                            <m:t>𝐸</m:t>
                          </m:r>
                        </m:e>
                        <m:sub>
                          <m:r>
                            <a:rPr lang="en-US" b="0" i="1" smtClean="0">
                              <a:latin typeface="Cambria Math"/>
                            </a:rPr>
                            <m:t>0</m:t>
                          </m:r>
                        </m:sub>
                        <m:sup>
                          <m:r>
                            <a:rPr lang="en-US" b="0" i="1" smtClean="0">
                              <a:latin typeface="Cambria Math"/>
                            </a:rPr>
                            <m:t>2</m:t>
                          </m:r>
                        </m:sup>
                      </m:sSubSup>
                      <m:r>
                        <a:rPr lang="en-US" b="0" i="1" smtClean="0">
                          <a:latin typeface="Cambria Math"/>
                        </a:rPr>
                        <m:t>=1.258×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7</m:t>
                          </m:r>
                        </m:sup>
                      </m:sSup>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𝑁</m:t>
                              </m:r>
                            </m:e>
                            <m:sup>
                              <m:r>
                                <a:rPr lang="en-US" b="0" i="1" smtClean="0">
                                  <a:latin typeface="Cambria Math"/>
                                </a:rPr>
                                <m:t>2</m:t>
                              </m:r>
                            </m:sup>
                          </m:sSup>
                        </m:num>
                        <m:den>
                          <m:sSup>
                            <m:sSupPr>
                              <m:ctrlPr>
                                <a:rPr lang="en-US" b="0" i="1" smtClean="0">
                                  <a:latin typeface="Cambria Math" panose="02040503050406030204" pitchFamily="18" charset="0"/>
                                </a:rPr>
                              </m:ctrlPr>
                            </m:sSupPr>
                            <m:e>
                              <m:r>
                                <a:rPr lang="en-US" b="0" i="1" smtClean="0">
                                  <a:latin typeface="Cambria Math"/>
                                </a:rPr>
                                <m:t>𝐶</m:t>
                              </m:r>
                            </m:e>
                            <m:sup>
                              <m:r>
                                <a:rPr lang="en-US" b="0" i="1" smtClean="0">
                                  <a:latin typeface="Cambria Math"/>
                                </a:rPr>
                                <m:t>2</m:t>
                              </m:r>
                            </m:sup>
                          </m:sSup>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0</m:t>
                          </m:r>
                        </m:sub>
                      </m:sSub>
                      <m:r>
                        <a:rPr lang="en-US" b="0" i="1" smtClean="0">
                          <a:latin typeface="Cambria Math"/>
                        </a:rPr>
                        <m:t>=3.55×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f>
                        <m:fPr>
                          <m:ctrlPr>
                            <a:rPr lang="en-US" b="0" i="1" smtClean="0">
                              <a:latin typeface="Cambria Math" panose="02040503050406030204" pitchFamily="18" charset="0"/>
                            </a:rPr>
                          </m:ctrlPr>
                        </m:fPr>
                        <m:num>
                          <m:r>
                            <a:rPr lang="en-US" b="0" i="1" smtClean="0">
                              <a:latin typeface="Cambria Math"/>
                            </a:rPr>
                            <m:t>𝑁</m:t>
                          </m:r>
                        </m:num>
                        <m:den>
                          <m:r>
                            <a:rPr lang="en-US" b="0" i="1" smtClean="0">
                              <a:latin typeface="Cambria Math"/>
                            </a:rPr>
                            <m:t>𝐶</m:t>
                          </m:r>
                        </m:den>
                      </m:f>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𝐸</m:t>
                          </m:r>
                        </m:num>
                        <m:den>
                          <m:r>
                            <a:rPr lang="en-US" b="0" i="1" smtClean="0">
                              <a:latin typeface="Cambria Math"/>
                            </a:rPr>
                            <m:t>𝐵</m:t>
                          </m:r>
                        </m:den>
                      </m:f>
                      <m:r>
                        <a:rPr lang="en-US" b="0" i="1" smtClean="0">
                          <a:latin typeface="Cambria Math"/>
                        </a:rPr>
                        <m:t>=</m:t>
                      </m:r>
                      <m:r>
                        <a:rPr lang="en-US" b="0" i="1" smtClean="0">
                          <a:latin typeface="Cambria Math"/>
                        </a:rPr>
                        <m:t>𝑐</m:t>
                      </m:r>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3.55×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f>
                            <m:fPr>
                              <m:ctrlPr>
                                <a:rPr lang="en-US" b="0" i="1" smtClean="0">
                                  <a:latin typeface="Cambria Math" panose="02040503050406030204" pitchFamily="18" charset="0"/>
                                </a:rPr>
                              </m:ctrlPr>
                            </m:fPr>
                            <m:num>
                              <m:r>
                                <a:rPr lang="en-US" b="0" i="1" smtClean="0">
                                  <a:latin typeface="Cambria Math"/>
                                </a:rPr>
                                <m:t>𝑁</m:t>
                              </m:r>
                            </m:num>
                            <m:den>
                              <m:r>
                                <a:rPr lang="en-US" b="0" i="1" smtClean="0">
                                  <a:latin typeface="Cambria Math"/>
                                </a:rPr>
                                <m:t>𝐶</m:t>
                              </m:r>
                            </m:den>
                          </m:f>
                        </m:num>
                        <m:den>
                          <m:r>
                            <a:rPr lang="en-US" b="0" i="1" smtClean="0">
                              <a:latin typeface="Cambria Math"/>
                            </a:rPr>
                            <m:t>𝐵</m:t>
                          </m:r>
                        </m:den>
                      </m:f>
                      <m:r>
                        <a:rPr lang="en-US" b="0" i="1" smtClean="0">
                          <a:latin typeface="Cambria Math"/>
                        </a:rPr>
                        <m:t>=3.00×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8</m:t>
                          </m:r>
                        </m:sup>
                      </m:sSup>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𝐵</m:t>
                      </m:r>
                      <m:r>
                        <a:rPr lang="en-US" b="0" i="1" smtClean="0">
                          <a:latin typeface="Cambria Math"/>
                        </a:rPr>
                        <m:t>=1.18×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−5</m:t>
                          </m:r>
                        </m:sup>
                      </m:sSup>
                      <m:r>
                        <a:rPr lang="en-US" b="0" i="1" smtClean="0">
                          <a:latin typeface="Cambria Math"/>
                        </a:rPr>
                        <m:t> </m:t>
                      </m:r>
                      <m:r>
                        <a:rPr lang="en-US" b="0" i="1" smtClean="0">
                          <a:latin typeface="Cambria Math"/>
                        </a:rPr>
                        <m:t>𝑇</m:t>
                      </m:r>
                    </m:oMath>
                  </m:oMathPara>
                </a14:m>
                <a:endParaRPr lang="en-US" dirty="0"/>
              </a:p>
            </p:txBody>
          </p:sp>
        </mc:Choice>
        <mc:Fallback xmlns="">
          <p:sp>
            <p:nvSpPr>
              <p:cNvPr id="3" name="Notes Placeholder 2"/>
              <p:cNvSpPr>
                <a:spLocks noGrp="1"/>
              </p:cNvSpPr>
              <p:nvPr>
                <p:ph type="body" idx="1"/>
              </p:nvPr>
            </p:nvSpPr>
            <p:spPr/>
            <p:txBody>
              <a:bodyPr>
                <a:normAutofit fontScale="92500"/>
              </a:bodyPr>
              <a:lstStyle/>
              <a:p>
                <a:r>
                  <a:rPr lang="en-US" b="0" i="0" smtClean="0">
                    <a:latin typeface="Cambria Math"/>
                  </a:rPr>
                  <a:t>𝐼=𝑃/𝐴</a:t>
                </a:r>
                <a:endParaRPr lang="en-US" b="0" dirty="0" smtClean="0"/>
              </a:p>
              <a:p>
                <a:r>
                  <a:rPr lang="en-US" b="0" i="0" smtClean="0">
                    <a:latin typeface="Cambria Math"/>
                  </a:rPr>
                  <a:t>𝐼=(1500 𝑊)/(0.3 𝑚×0.3 𝑚)=1.67×〖10〗^4  𝑊/𝑚^2 </a:t>
                </a:r>
                <a:endParaRPr lang="en-US" b="0" dirty="0" smtClean="0"/>
              </a:p>
              <a:p>
                <a:endParaRPr lang="en-US" dirty="0" smtClean="0"/>
              </a:p>
              <a:p>
                <a:r>
                  <a:rPr lang="en-US" b="0" i="0" smtClean="0">
                    <a:latin typeface="Cambria Math"/>
                  </a:rPr>
                  <a:t>𝐼=2𝐼_𝑎𝑣𝑒</a:t>
                </a:r>
                <a:endParaRPr lang="en-US" b="0" dirty="0" smtClean="0"/>
              </a:p>
              <a:p>
                <a:r>
                  <a:rPr lang="en-US" b="0" i="0" smtClean="0">
                    <a:latin typeface="Cambria Math"/>
                  </a:rPr>
                  <a:t>1.67×〖10〗^4  𝑊/𝑚^2 =2𝐼_𝑎𝑣𝑒</a:t>
                </a:r>
                <a:endParaRPr lang="en-US" b="0" dirty="0" smtClean="0"/>
              </a:p>
              <a:p>
                <a:r>
                  <a:rPr lang="en-US" b="0" i="0" smtClean="0">
                    <a:latin typeface="Cambria Math"/>
                  </a:rPr>
                  <a:t>𝐼_𝑎𝑣𝑒=8.33×〖10〗^3  𝑊/𝑚^2 </a:t>
                </a:r>
                <a:endParaRPr lang="en-US" b="0" dirty="0" smtClean="0"/>
              </a:p>
              <a:p>
                <a:r>
                  <a:rPr lang="en-US" b="0" i="0" smtClean="0">
                    <a:latin typeface="Cambria Math"/>
                  </a:rPr>
                  <a:t>𝐼_𝑎𝑣𝑒=</a:t>
                </a:r>
                <a:r>
                  <a:rPr lang="en-US" b="0" i="0" smtClean="0">
                    <a:latin typeface="Cambria Math"/>
                  </a:rPr>
                  <a:t>(</a:t>
                </a:r>
                <a:r>
                  <a:rPr lang="en-US" b="0" i="0" smtClean="0">
                    <a:latin typeface="Cambria Math"/>
                  </a:rPr>
                  <a:t>𝑐𝜖_0 𝐸_0^2</a:t>
                </a:r>
                <a:r>
                  <a:rPr lang="en-US" b="0" i="0" smtClean="0">
                    <a:latin typeface="Cambria Math"/>
                  </a:rPr>
                  <a:t>)/</a:t>
                </a:r>
                <a:r>
                  <a:rPr lang="en-US" b="0" i="0" smtClean="0">
                    <a:latin typeface="Cambria Math"/>
                  </a:rPr>
                  <a:t>2</a:t>
                </a:r>
                <a:endParaRPr lang="en-US" dirty="0" smtClean="0"/>
              </a:p>
              <a:p>
                <a:r>
                  <a:rPr lang="en-US" b="0" i="0" smtClean="0">
                    <a:latin typeface="Cambria Math"/>
                  </a:rPr>
                  <a:t>8.33×〖10〗^3  𝑊/𝑚^2 =</a:t>
                </a:r>
                <a:r>
                  <a:rPr lang="en-US" b="0" i="0" smtClean="0">
                    <a:latin typeface="Cambria Math"/>
                  </a:rPr>
                  <a:t>((</a:t>
                </a:r>
                <a:r>
                  <a:rPr lang="en-US" b="0" i="0" smtClean="0">
                    <a:latin typeface="Cambria Math"/>
                  </a:rPr>
                  <a:t>3.00×〖10〗^8  𝑚/𝑠)(</a:t>
                </a:r>
                <a:r>
                  <a:rPr lang="en-US" b="0" i="0" smtClean="0">
                    <a:latin typeface="Cambria Math"/>
                  </a:rPr>
                  <a:t>8.85×〖</a:t>
                </a:r>
                <a:r>
                  <a:rPr lang="en-US" b="0" i="0" smtClean="0">
                    <a:latin typeface="Cambria Math"/>
                  </a:rPr>
                  <a:t>10〗^(−12)  𝐶^2/(𝑁𝑚^2 )</a:t>
                </a:r>
                <a:r>
                  <a:rPr lang="en-US" b="0" i="0" smtClean="0">
                    <a:latin typeface="Cambria Math"/>
                  </a:rPr>
                  <a:t>) 𝐸_0^2)/2</a:t>
                </a:r>
                <a:endParaRPr lang="en-US" b="0" dirty="0" smtClean="0"/>
              </a:p>
              <a:p>
                <a:r>
                  <a:rPr lang="en-US" b="0" i="0" smtClean="0">
                    <a:latin typeface="Cambria Math"/>
                  </a:rPr>
                  <a:t>𝐸_0^2=6.28×〖10〗^6  𝑁^2/𝐶^2 </a:t>
                </a:r>
                <a:endParaRPr lang="en-US" b="0" dirty="0" smtClean="0"/>
              </a:p>
              <a:p>
                <a:r>
                  <a:rPr lang="en-US" b="0" i="0" smtClean="0">
                    <a:latin typeface="Cambria Math"/>
                  </a:rPr>
                  <a:t>𝐸_0=2.51×〖10〗^3  𝑁/𝐶</a:t>
                </a:r>
                <a:endParaRPr lang="en-US" b="0" dirty="0" smtClean="0"/>
              </a:p>
              <a:p>
                <a:endParaRPr lang="en-US" dirty="0" smtClean="0"/>
              </a:p>
              <a:p>
                <a:r>
                  <a:rPr lang="en-US" b="0" i="0" smtClean="0">
                    <a:latin typeface="Cambria Math"/>
                  </a:rPr>
                  <a:t>𝐸/𝐵=𝑐</a:t>
                </a:r>
                <a:endParaRPr lang="en-US" b="0" dirty="0" smtClean="0"/>
              </a:p>
              <a:p>
                <a:r>
                  <a:rPr lang="en-US" b="0" i="0" smtClean="0">
                    <a:latin typeface="Cambria Math"/>
                  </a:rPr>
                  <a:t>(2.51×〖10〗^3  𝑁/𝐶)/𝐵=3.00×〖10〗^8  𝑚/𝑠</a:t>
                </a:r>
                <a:endParaRPr lang="en-US" b="0" dirty="0" smtClean="0"/>
              </a:p>
              <a:p>
                <a:r>
                  <a:rPr lang="en-US" b="0" i="0" smtClean="0">
                    <a:latin typeface="Cambria Math"/>
                  </a:rPr>
                  <a:t>𝐵=8.35×〖10〗^(−6)  𝑇</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18</a:t>
            </a:fld>
            <a:endParaRPr lang="en-US"/>
          </a:p>
        </p:txBody>
      </p:sp>
    </p:spTree>
    <p:extLst>
      <p:ext uri="{BB962C8B-B14F-4D97-AF65-F5344CB8AC3E}">
        <p14:creationId xmlns:p14="http://schemas.microsoft.com/office/powerpoint/2010/main" val="312772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19</a:t>
            </a:fld>
            <a:endParaRPr lang="en-US"/>
          </a:p>
        </p:txBody>
      </p:sp>
    </p:spTree>
    <p:extLst>
      <p:ext uri="{BB962C8B-B14F-4D97-AF65-F5344CB8AC3E}">
        <p14:creationId xmlns:p14="http://schemas.microsoft.com/office/powerpoint/2010/main" val="2734859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22</a:t>
            </a:fld>
            <a:endParaRPr lang="en-US"/>
          </a:p>
        </p:txBody>
      </p:sp>
    </p:spTree>
    <p:extLst>
      <p:ext uri="{BB962C8B-B14F-4D97-AF65-F5344CB8AC3E}">
        <p14:creationId xmlns:p14="http://schemas.microsoft.com/office/powerpoint/2010/main" val="977552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23</a:t>
            </a:fld>
            <a:endParaRPr lang="en-US"/>
          </a:p>
        </p:txBody>
      </p:sp>
    </p:spTree>
    <p:extLst>
      <p:ext uri="{BB962C8B-B14F-4D97-AF65-F5344CB8AC3E}">
        <p14:creationId xmlns:p14="http://schemas.microsoft.com/office/powerpoint/2010/main" val="19614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a:p>
            <a:r>
              <a:rPr lang="en-US" dirty="0"/>
              <a:t>Operators</a:t>
            </a:r>
            <a:r>
              <a:rPr lang="en-US" baseline="0" dirty="0"/>
              <a:t> are divergence (upside down </a:t>
            </a:r>
            <a:r>
              <a:rPr lang="el-GR" baseline="0" dirty="0"/>
              <a:t>Δ</a:t>
            </a:r>
            <a:r>
              <a:rPr lang="en-US" baseline="0" dirty="0"/>
              <a:t> with dot) – how does it spread out</a:t>
            </a:r>
          </a:p>
          <a:p>
            <a:r>
              <a:rPr lang="en-US" baseline="0" dirty="0"/>
              <a:t>Curl (how does it twist)</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24</a:t>
            </a:fld>
            <a:endParaRPr lang="en-US"/>
          </a:p>
        </p:txBody>
      </p:sp>
    </p:spTree>
    <p:extLst>
      <p:ext uri="{BB962C8B-B14F-4D97-AF65-F5344CB8AC3E}">
        <p14:creationId xmlns:p14="http://schemas.microsoft.com/office/powerpoint/2010/main" val="107022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n = index of refraction</a:t>
            </a:r>
          </a:p>
          <a:p>
            <a:r>
              <a:rPr lang="en-US" dirty="0"/>
              <a:t>c = speed of light in vacuum</a:t>
            </a:r>
          </a:p>
          <a:p>
            <a:r>
              <a:rPr lang="en-US" dirty="0"/>
              <a:t>v = speed</a:t>
            </a:r>
            <a:r>
              <a:rPr lang="en-US" baseline="0" dirty="0"/>
              <a:t> of light in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26</a:t>
            </a:fld>
            <a:endParaRPr lang="en-US"/>
          </a:p>
        </p:txBody>
      </p:sp>
    </p:spTree>
    <p:extLst>
      <p:ext uri="{BB962C8B-B14F-4D97-AF65-F5344CB8AC3E}">
        <p14:creationId xmlns:p14="http://schemas.microsoft.com/office/powerpoint/2010/main" val="727988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To go from less optically</a:t>
            </a:r>
            <a:r>
              <a:rPr lang="en-US" baseline="0" dirty="0"/>
              <a:t> dense to more optically dense, the ray is bent towards normal.</a:t>
            </a:r>
          </a:p>
          <a:p>
            <a:r>
              <a:rPr lang="en-US" baseline="0" dirty="0"/>
              <a:t>To go from more optically dense to less optically dense, the ray is bent away from the normal.</a:t>
            </a:r>
          </a:p>
          <a:p>
            <a:r>
              <a:rPr lang="en-US" baseline="0" dirty="0"/>
              <a:t>When the light goes from one material to another, it bends towards the slower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1</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1</m:t>
                              </m:r>
                            </m:sub>
                          </m:sSub>
                        </m:e>
                      </m:func>
                      <m:r>
                        <a:rPr lang="en-US" i="1" dirty="0" smtClean="0">
                          <a:latin typeface="Cambria Math"/>
                        </a:rPr>
                        <m:t>= </m:t>
                      </m:r>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2</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2</m:t>
                              </m:r>
                            </m:sub>
                          </m:sSub>
                        </m:e>
                      </m:func>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1.00</m:t>
                      </m:r>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r>
                            <a:rPr lang="en-US" b="0" i="1" dirty="0" smtClean="0">
                              <a:latin typeface="Cambria Math"/>
                            </a:rPr>
                            <m:t>35°</m:t>
                          </m:r>
                        </m:e>
                      </m:func>
                      <m:r>
                        <a:rPr lang="en-US" i="1" baseline="0" dirty="0" smtClean="0">
                          <a:latin typeface="Cambria Math"/>
                        </a:rPr>
                        <m:t>=</m:t>
                      </m:r>
                      <m:r>
                        <a:rPr lang="en-US" i="1" baseline="0" dirty="0" smtClean="0">
                          <a:latin typeface="Cambria Math"/>
                        </a:rPr>
                        <m:t>𝑛</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26°</m:t>
                          </m:r>
                        </m:e>
                      </m:func>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𝑛</m:t>
                      </m:r>
                      <m:r>
                        <a:rPr lang="en-US" i="1" baseline="0" dirty="0" smtClean="0">
                          <a:latin typeface="Cambria Math"/>
                          <a:sym typeface="Wingdings" pitchFamily="2" charset="2"/>
                        </a:rPr>
                        <m:t>=1.308 </m:t>
                      </m:r>
                    </m:oMath>
                  </m:oMathPara>
                </a14:m>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𝑇𝑎𝑏𝑙𝑒</m:t>
                      </m:r>
                      <m:r>
                        <a:rPr lang="en-US" i="1" baseline="0" dirty="0" smtClean="0">
                          <a:latin typeface="Cambria Math"/>
                          <a:sym typeface="Wingdings" pitchFamily="2" charset="2"/>
                        </a:rPr>
                        <m:t> </m:t>
                      </m:r>
                      <m:r>
                        <a:rPr lang="en-US" i="1" baseline="0" dirty="0" smtClean="0">
                          <a:latin typeface="Cambria Math"/>
                          <a:sym typeface="Wingdings" pitchFamily="2" charset="2"/>
                        </a:rPr>
                        <m:t>𝑠𝑎𝑦𝑠</m:t>
                      </m:r>
                      <m:r>
                        <a:rPr lang="en-US" i="1" baseline="0" dirty="0" smtClean="0">
                          <a:latin typeface="Cambria Math"/>
                          <a:sym typeface="Wingdings" pitchFamily="2" charset="2"/>
                        </a:rPr>
                        <m:t> </m:t>
                      </m:r>
                      <m:r>
                        <a:rPr lang="en-US" i="1" baseline="0" dirty="0" smtClean="0">
                          <a:latin typeface="Cambria Math"/>
                          <a:sym typeface="Wingdings" pitchFamily="2" charset="2"/>
                        </a:rPr>
                        <m:t>𝑡h𝑖𝑠</m:t>
                      </m:r>
                      <m:r>
                        <a:rPr lang="en-US" i="1" baseline="0" dirty="0" smtClean="0">
                          <a:latin typeface="Cambria Math"/>
                          <a:sym typeface="Wingdings" pitchFamily="2" charset="2"/>
                        </a:rPr>
                        <m:t> </m:t>
                      </m:r>
                      <m:r>
                        <a:rPr lang="en-US" i="1" baseline="0" dirty="0" smtClean="0">
                          <a:latin typeface="Cambria Math"/>
                          <a:sym typeface="Wingdings" pitchFamily="2" charset="2"/>
                        </a:rPr>
                        <m:t>𝑠h𝑜𝑢𝑙𝑑</m:t>
                      </m:r>
                      <m:r>
                        <a:rPr lang="en-US" i="1" baseline="0" dirty="0" smtClean="0">
                          <a:latin typeface="Cambria Math"/>
                          <a:sym typeface="Wingdings" pitchFamily="2" charset="2"/>
                        </a:rPr>
                        <m:t> </m:t>
                      </m:r>
                      <m:r>
                        <a:rPr lang="en-US" i="1" baseline="0" dirty="0" smtClean="0">
                          <a:latin typeface="Cambria Math"/>
                          <a:sym typeface="Wingdings" pitchFamily="2" charset="2"/>
                        </a:rPr>
                        <m:t>𝑏𝑒</m:t>
                      </m:r>
                      <m:r>
                        <a:rPr lang="en-US" i="1" baseline="0" dirty="0" smtClean="0">
                          <a:latin typeface="Cambria Math"/>
                          <a:sym typeface="Wingdings" pitchFamily="2" charset="2"/>
                        </a:rPr>
                        <m:t> </m:t>
                      </m:r>
                      <m:r>
                        <a:rPr lang="en-US" i="1" baseline="0" dirty="0" smtClean="0">
                          <a:latin typeface="Cambria Math"/>
                          <a:sym typeface="Wingdings" pitchFamily="2" charset="2"/>
                        </a:rPr>
                        <m:t>𝑖𝑐𝑒</m:t>
                      </m:r>
                      <m:r>
                        <a:rPr lang="en-US" i="1" baseline="0" dirty="0" smtClean="0">
                          <a:latin typeface="Cambria Math"/>
                          <a:sym typeface="Wingdings" pitchFamily="2" charset="2"/>
                        </a:rPr>
                        <m:t>.</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𝑛</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𝑐</m:t>
                          </m:r>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1.308=</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3.00</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f>
                            <m:fPr>
                              <m:ctrlPr>
                                <a:rPr lang="en-US" b="0"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𝑚</m:t>
                              </m:r>
                            </m:num>
                            <m:den>
                              <m:r>
                                <a:rPr lang="en-US" i="1" baseline="0" dirty="0" smtClean="0">
                                  <a:latin typeface="Cambria Math"/>
                                  <a:sym typeface="Wingdings" pitchFamily="2" charset="2"/>
                                </a:rPr>
                                <m:t>𝑠</m:t>
                              </m:r>
                            </m:den>
                          </m:f>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𝑣</m:t>
                      </m:r>
                      <m:r>
                        <a:rPr lang="en-US" i="1" baseline="0" dirty="0" smtClean="0">
                          <a:latin typeface="Cambria Math"/>
                          <a:sym typeface="Wingdings" pitchFamily="2" charset="2"/>
                        </a:rPr>
                        <m:t>=2.29×</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𝑚</m:t>
                      </m:r>
                      <m:r>
                        <a:rPr lang="en-US" i="1" baseline="0" dirty="0" smtClean="0">
                          <a:latin typeface="Cambria Math"/>
                          <a:sym typeface="Wingdings" pitchFamily="2" charset="2"/>
                        </a:rPr>
                        <m:t>/</m:t>
                      </m:r>
                      <m:r>
                        <a:rPr lang="en-US" i="1" baseline="0" dirty="0" smtClean="0">
                          <a:latin typeface="Cambria Math"/>
                          <a:sym typeface="Wingdings" pitchFamily="2" charset="2"/>
                        </a:rPr>
                        <m:t>𝑠</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𝑛</a:t>
                </a:r>
                <a:r>
                  <a:rPr lang="en-US" b="0" i="0" dirty="0" smtClean="0">
                    <a:latin typeface="Cambria Math"/>
                  </a:rPr>
                  <a:t>_1  sin⁡〖𝜃_1 〗</a:t>
                </a:r>
                <a:r>
                  <a:rPr lang="en-US" i="0" dirty="0" smtClean="0">
                    <a:latin typeface="Cambria Math"/>
                  </a:rPr>
                  <a:t>= 𝑛</a:t>
                </a:r>
                <a:r>
                  <a:rPr lang="en-US" b="0" i="0" dirty="0" smtClean="0">
                    <a:latin typeface="Cambria Math"/>
                  </a:rPr>
                  <a:t>_2  sin⁡〖𝜃_2 〗</a:t>
                </a:r>
                <a:endParaRPr lang="en-US" dirty="0" smtClean="0"/>
              </a:p>
              <a:p>
                <a:r>
                  <a:rPr lang="en-US" i="0" dirty="0" smtClean="0">
                    <a:latin typeface="Cambria Math"/>
                  </a:rPr>
                  <a:t>1.00</a:t>
                </a:r>
                <a:r>
                  <a:rPr lang="en-US" b="0" i="0" dirty="0" smtClean="0">
                    <a:latin typeface="Cambria Math"/>
                  </a:rPr>
                  <a:t> sin⁡〖35°〗</a:t>
                </a:r>
                <a:r>
                  <a:rPr lang="en-US" i="0" baseline="0" dirty="0" smtClean="0">
                    <a:latin typeface="Cambria Math"/>
                  </a:rPr>
                  <a:t>=𝑛</a:t>
                </a:r>
                <a:r>
                  <a:rPr lang="en-US" b="0" i="0" baseline="0" dirty="0" smtClean="0">
                    <a:latin typeface="Cambria Math"/>
                  </a:rPr>
                  <a:t> sin⁡〖26°〗 </a:t>
                </a:r>
                <a:r>
                  <a:rPr lang="en-US" i="0" baseline="0" dirty="0" smtClean="0">
                    <a:latin typeface="Cambria Math"/>
                  </a:rPr>
                  <a:t> </a:t>
                </a:r>
                <a:r>
                  <a:rPr lang="en-US" i="0" baseline="0" dirty="0" smtClean="0">
                    <a:latin typeface="Cambria Math"/>
                    <a:sym typeface="Wingdings" pitchFamily="2" charset="2"/>
                  </a:rPr>
                  <a:t> 𝑛=1.308 </a:t>
                </a:r>
                <a:endParaRPr lang="en-US" baseline="0" dirty="0" smtClean="0">
                  <a:sym typeface="Wingdings" pitchFamily="2" charset="2"/>
                </a:endParaRPr>
              </a:p>
              <a:p>
                <a:r>
                  <a:rPr lang="en-US" i="0" baseline="0" dirty="0" smtClean="0">
                    <a:latin typeface="Cambria Math"/>
                    <a:sym typeface="Wingdings" pitchFamily="2" charset="2"/>
                  </a:rPr>
                  <a:t>𝑇𝑎𝑏𝑙𝑒 𝑠𝑎𝑦𝑠 𝑡ℎ𝑖𝑠 𝑠ℎ𝑜𝑢𝑙𝑑 𝑏𝑒 𝑖𝑐𝑒.</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𝑛=𝑐/𝑣   1.308=(3.00</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𝑚</a:t>
                </a:r>
                <a:r>
                  <a:rPr lang="en-US" b="0" i="0" baseline="0" dirty="0" smtClean="0">
                    <a:latin typeface="Cambria Math"/>
                    <a:sym typeface="Wingdings" pitchFamily="2" charset="2"/>
                  </a:rPr>
                  <a:t>/</a:t>
                </a:r>
                <a:r>
                  <a:rPr lang="en-US" i="0" baseline="0" dirty="0" smtClean="0">
                    <a:latin typeface="Cambria Math"/>
                    <a:sym typeface="Wingdings" pitchFamily="2" charset="2"/>
                  </a:rPr>
                  <a:t>𝑠</a:t>
                </a:r>
                <a:r>
                  <a:rPr lang="en-US" i="0" baseline="0" dirty="0" smtClean="0">
                    <a:latin typeface="Cambria Math"/>
                    <a:sym typeface="Wingdings" pitchFamily="2" charset="2"/>
                  </a:rPr>
                  <a:t>)/</a:t>
                </a:r>
                <a:r>
                  <a:rPr lang="en-US" i="0" baseline="0" dirty="0" smtClean="0">
                    <a:latin typeface="Cambria Math"/>
                    <a:sym typeface="Wingdings" pitchFamily="2" charset="2"/>
                  </a:rPr>
                  <a:t>𝑣   𝑣=2.29</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 𝑚/𝑠</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29</a:t>
            </a:fld>
            <a:endParaRPr lang="en-US"/>
          </a:p>
        </p:txBody>
      </p:sp>
    </p:spTree>
    <p:extLst>
      <p:ext uri="{BB962C8B-B14F-4D97-AF65-F5344CB8AC3E}">
        <p14:creationId xmlns:p14="http://schemas.microsoft.com/office/powerpoint/2010/main" val="2537378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31</a:t>
            </a:fld>
            <a:endParaRPr lang="en-US"/>
          </a:p>
        </p:txBody>
      </p:sp>
    </p:spTree>
    <p:extLst>
      <p:ext uri="{BB962C8B-B14F-4D97-AF65-F5344CB8AC3E}">
        <p14:creationId xmlns:p14="http://schemas.microsoft.com/office/powerpoint/2010/main" val="1227568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32</a:t>
            </a:fld>
            <a:endParaRPr lang="en-US"/>
          </a:p>
        </p:txBody>
      </p:sp>
    </p:spTree>
    <p:extLst>
      <p:ext uri="{BB962C8B-B14F-4D97-AF65-F5344CB8AC3E}">
        <p14:creationId xmlns:p14="http://schemas.microsoft.com/office/powerpoint/2010/main" val="43981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r>
                                <a:rPr lang="en-US" b="0" i="1" smtClean="0">
                                  <a:latin typeface="Cambria Math"/>
                                </a:rPr>
                                <m:t>1.000293</m:t>
                              </m:r>
                            </m:num>
                            <m:den>
                              <m:r>
                                <a:rPr lang="en-US" b="0" i="1" smtClean="0">
                                  <a:latin typeface="Cambria Math"/>
                                </a:rPr>
                                <m:t>2.15</m:t>
                              </m:r>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=27.7°</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𝜃_𝑐=sin^(−1)⁡〖𝑛_2/𝑛_1 〗</a:t>
                </a:r>
                <a:endParaRPr lang="en-US" b="0" dirty="0" smtClean="0"/>
              </a:p>
              <a:p>
                <a:r>
                  <a:rPr lang="en-US" b="0" i="0" smtClean="0">
                    <a:latin typeface="Cambria Math"/>
                  </a:rPr>
                  <a:t>𝜃_𝑐=sin^(−1)⁡〖1.000293/2.15〗</a:t>
                </a:r>
                <a:endParaRPr lang="en-US" b="0" dirty="0" smtClean="0"/>
              </a:p>
              <a:p>
                <a:r>
                  <a:rPr lang="en-US" b="0" i="0" smtClean="0">
                    <a:latin typeface="Cambria Math"/>
                  </a:rPr>
                  <a:t>𝜃_𝑐=27.7°</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33</a:t>
            </a:fld>
            <a:endParaRPr lang="en-US"/>
          </a:p>
        </p:txBody>
      </p:sp>
    </p:spTree>
    <p:extLst>
      <p:ext uri="{BB962C8B-B14F-4D97-AF65-F5344CB8AC3E}">
        <p14:creationId xmlns:p14="http://schemas.microsoft.com/office/powerpoint/2010/main" val="130073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34</a:t>
            </a:fld>
            <a:endParaRPr lang="en-US"/>
          </a:p>
        </p:txBody>
      </p:sp>
    </p:spTree>
    <p:extLst>
      <p:ext uri="{BB962C8B-B14F-4D97-AF65-F5344CB8AC3E}">
        <p14:creationId xmlns:p14="http://schemas.microsoft.com/office/powerpoint/2010/main" val="11831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5</a:t>
            </a:fld>
            <a:endParaRPr lang="en-US"/>
          </a:p>
        </p:txBody>
      </p:sp>
    </p:spTree>
    <p:extLst>
      <p:ext uri="{BB962C8B-B14F-4D97-AF65-F5344CB8AC3E}">
        <p14:creationId xmlns:p14="http://schemas.microsoft.com/office/powerpoint/2010/main" val="53609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35</a:t>
            </a:fld>
            <a:endParaRPr lang="en-US"/>
          </a:p>
        </p:txBody>
      </p:sp>
    </p:spTree>
    <p:extLst>
      <p:ext uri="{BB962C8B-B14F-4D97-AF65-F5344CB8AC3E}">
        <p14:creationId xmlns:p14="http://schemas.microsoft.com/office/powerpoint/2010/main" val="1932108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36</a:t>
            </a:fld>
            <a:endParaRPr lang="en-US"/>
          </a:p>
        </p:txBody>
      </p:sp>
    </p:spTree>
    <p:extLst>
      <p:ext uri="{BB962C8B-B14F-4D97-AF65-F5344CB8AC3E}">
        <p14:creationId xmlns:p14="http://schemas.microsoft.com/office/powerpoint/2010/main" val="3688712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37</a:t>
            </a:fld>
            <a:endParaRPr lang="en-US"/>
          </a:p>
        </p:txBody>
      </p:sp>
    </p:spTree>
    <p:extLst>
      <p:ext uri="{BB962C8B-B14F-4D97-AF65-F5344CB8AC3E}">
        <p14:creationId xmlns:p14="http://schemas.microsoft.com/office/powerpoint/2010/main" val="2321307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38</a:t>
            </a:fld>
            <a:endParaRPr lang="en-US"/>
          </a:p>
        </p:txBody>
      </p:sp>
    </p:spTree>
    <p:extLst>
      <p:ext uri="{BB962C8B-B14F-4D97-AF65-F5344CB8AC3E}">
        <p14:creationId xmlns:p14="http://schemas.microsoft.com/office/powerpoint/2010/main" val="1995171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camera</a:t>
            </a:r>
          </a:p>
        </p:txBody>
      </p:sp>
      <p:sp>
        <p:nvSpPr>
          <p:cNvPr id="4" name="Slide Number Placeholder 3"/>
          <p:cNvSpPr>
            <a:spLocks noGrp="1"/>
          </p:cNvSpPr>
          <p:nvPr>
            <p:ph type="sldNum" sz="quarter" idx="10"/>
          </p:nvPr>
        </p:nvSpPr>
        <p:spPr/>
        <p:txBody>
          <a:bodyPr/>
          <a:lstStyle/>
          <a:p>
            <a:fld id="{80EB29B8-F5EB-4623-BF3D-25222B149F25}"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magnifying glass</a:t>
            </a:r>
          </a:p>
        </p:txBody>
      </p:sp>
      <p:sp>
        <p:nvSpPr>
          <p:cNvPr id="4" name="Slide Number Placeholder 3"/>
          <p:cNvSpPr>
            <a:spLocks noGrp="1"/>
          </p:cNvSpPr>
          <p:nvPr>
            <p:ph type="sldNum" sz="quarter" idx="10"/>
          </p:nvPr>
        </p:nvSpPr>
        <p:spPr/>
        <p:txBody>
          <a:bodyPr/>
          <a:lstStyle/>
          <a:p>
            <a:fld id="{80EB29B8-F5EB-4623-BF3D-25222B149F25}"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Ray</a:t>
            </a:r>
            <a:r>
              <a:rPr lang="en-US" baseline="0" dirty="0"/>
              <a:t> 1 now bends away from axis so that it looks like it came from F</a:t>
            </a:r>
          </a:p>
          <a:p>
            <a:r>
              <a:rPr lang="en-US" baseline="0" dirty="0"/>
              <a:t>Ray 2 starts by aiming at far F</a:t>
            </a:r>
          </a:p>
          <a:p>
            <a:r>
              <a:rPr lang="en-US" baseline="0" dirty="0"/>
              <a:t>Ray 3 same as before</a:t>
            </a:r>
          </a:p>
          <a:p>
            <a:endParaRPr lang="en-US" baseline="0" dirty="0"/>
          </a:p>
          <a:p>
            <a:r>
              <a:rPr lang="en-US" baseline="0" dirty="0"/>
              <a:t>Like some glasses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Lenses can be put in combination</a:t>
            </a:r>
            <a:r>
              <a:rPr lang="en-US" baseline="0" dirty="0"/>
              <a:t> where a real image from the first lens is the object of the second lens.  This is done in a microscope and telescope.</a:t>
            </a:r>
          </a:p>
          <a:p>
            <a:endParaRPr lang="en-US" baseline="0" dirty="0"/>
          </a:p>
          <a:p>
            <a:r>
              <a:rPr lang="en-US" baseline="0" dirty="0"/>
              <a:t>Lab idea: make a telescope or microscope on optics bench.</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a:t>
            </a:fld>
            <a:endParaRPr lang="en-US"/>
          </a:p>
        </p:txBody>
      </p:sp>
    </p:spTree>
    <p:extLst>
      <p:ext uri="{BB962C8B-B14F-4D97-AF65-F5344CB8AC3E}">
        <p14:creationId xmlns:p14="http://schemas.microsoft.com/office/powerpoint/2010/main" val="3438406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46</a:t>
            </a:fld>
            <a:endParaRPr lang="en-US"/>
          </a:p>
        </p:txBody>
      </p:sp>
    </p:spTree>
    <p:extLst>
      <p:ext uri="{BB962C8B-B14F-4D97-AF65-F5344CB8AC3E}">
        <p14:creationId xmlns:p14="http://schemas.microsoft.com/office/powerpoint/2010/main" val="85776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i="1" dirty="0" smtClean="0">
                                  <a:latin typeface="Cambria Math"/>
                                </a:rPr>
                                <m:t>𝑜</m:t>
                              </m:r>
                            </m:sub>
                          </m:sSub>
                        </m:den>
                      </m:f>
                      <m:r>
                        <a:rPr lang="en-US" i="1"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i="1" baseline="0" dirty="0" err="1" smtClean="0">
                                  <a:latin typeface="Cambria Math"/>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i="1" baseline="0" dirty="0" smtClean="0">
                          <a:latin typeface="Cambria Math"/>
                          <a:sym typeface="Wingdings" pitchFamily="2" charset="2"/>
                        </a:rPr>
                        <m:t>=−0.25</m:t>
                      </m:r>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−4 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𝑜</m:t>
                              </m:r>
                            </m:sub>
                          </m:sSub>
                        </m:den>
                      </m:f>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𝑑</m:t>
                              </m:r>
                            </m:e>
                            <m:sub>
                              <m:r>
                                <a:rPr lang="en-US" i="1" baseline="0" dirty="0" smtClean="0">
                                  <a:latin typeface="Cambria Math"/>
                                  <a:sym typeface="Wingdings" pitchFamily="2" charset="2"/>
                                </a:rPr>
                                <m:t>𝑜</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3</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 −</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b="0" i="1" baseline="0" dirty="0" smtClean="0">
                          <a:latin typeface="Cambria Math" panose="02040503050406030204" pitchFamily="18" charset="0"/>
                          <a:sym typeface="Wingdings" pitchFamily="2" charset="2"/>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i="1" baseline="0" dirty="0" smtClean="0">
                          <a:latin typeface="Cambria Math"/>
                          <a:sym typeface="Wingdings" pitchFamily="2" charset="2"/>
                        </a:rPr>
                        <m:t> = 2.4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r>
                  <a:rPr lang="en-US" baseline="0" dirty="0">
                    <a:sym typeface="Wingdings" pitchFamily="2" charset="2"/>
                  </a:rPr>
                  <a:t>This is like “Coke bottle” lenses.</a:t>
                </a:r>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1/𝑓=1/𝑑</a:t>
                </a:r>
                <a:r>
                  <a:rPr lang="en-US" b="0" i="0" dirty="0" smtClean="0">
                    <a:latin typeface="Cambria Math"/>
                  </a:rPr>
                  <a:t>_</a:t>
                </a:r>
                <a:r>
                  <a:rPr lang="en-US" i="0" dirty="0" smtClean="0">
                    <a:latin typeface="Cambria Math"/>
                  </a:rPr>
                  <a:t>𝑜</a:t>
                </a:r>
                <a:r>
                  <a:rPr lang="en-US" b="0" i="0" dirty="0" smtClean="0">
                    <a:latin typeface="Cambria Math"/>
                  </a:rPr>
                  <a:t> </a:t>
                </a:r>
                <a:r>
                  <a:rPr lang="en-US" i="0" dirty="0" smtClean="0">
                    <a:latin typeface="Cambria Math"/>
                  </a:rPr>
                  <a:t>+</a:t>
                </a:r>
                <a:r>
                  <a:rPr lang="en-US" i="0" baseline="0" dirty="0" smtClean="0">
                    <a:latin typeface="Cambria Math"/>
                  </a:rPr>
                  <a:t>1/</a:t>
                </a:r>
                <a:r>
                  <a:rPr lang="en-US" i="0" baseline="0" dirty="0" err="1" smtClean="0">
                    <a:latin typeface="Cambria Math"/>
                  </a:rPr>
                  <a:t>𝑑</a:t>
                </a:r>
                <a:r>
                  <a:rPr lang="en-US" b="0" i="0" baseline="0" dirty="0" smtClean="0">
                    <a:latin typeface="Cambria Math"/>
                  </a:rPr>
                  <a:t>_</a:t>
                </a:r>
                <a:r>
                  <a:rPr lang="en-US" i="0" baseline="0" dirty="0" err="1" smtClean="0">
                    <a:latin typeface="Cambria Math"/>
                  </a:rPr>
                  <a:t>𝑖</a:t>
                </a:r>
                <a:r>
                  <a:rPr lang="en-US" b="0" i="0" baseline="0" dirty="0" smtClean="0">
                    <a:latin typeface="Cambria Math"/>
                  </a:rPr>
                  <a:t>  </a:t>
                </a:r>
                <a:r>
                  <a:rPr lang="en-US" i="0" baseline="0" dirty="0" smtClean="0">
                    <a:latin typeface="Cambria Math"/>
                  </a:rPr>
                  <a:t> </a:t>
                </a:r>
                <a:r>
                  <a:rPr lang="en-US" i="0" baseline="0" dirty="0" smtClean="0">
                    <a:latin typeface="Cambria Math"/>
                    <a:sym typeface="Wingdings" pitchFamily="2" charset="2"/>
                  </a:rPr>
                  <a:t>1/(−20</a:t>
                </a:r>
                <a:r>
                  <a:rPr lang="en-US" b="0" i="0" baseline="0" dirty="0" smtClean="0">
                    <a:latin typeface="Cambria Math"/>
                    <a:sym typeface="Wingdings" pitchFamily="2" charset="2"/>
                  </a:rPr>
                  <a:t> </a:t>
                </a:r>
                <a:r>
                  <a:rPr lang="en-US" i="0" baseline="0" dirty="0" smtClean="0">
                    <a:latin typeface="Cambria Math"/>
                    <a:sym typeface="Wingdings" pitchFamily="2" charset="2"/>
                  </a:rPr>
                  <a:t>𝑐𝑚)=1/(5</a:t>
                </a:r>
                <a:r>
                  <a:rPr lang="en-US" b="0" i="0" baseline="0" dirty="0" smtClean="0">
                    <a:latin typeface="Cambria Math"/>
                    <a:sym typeface="Wingdings" pitchFamily="2" charset="2"/>
                  </a:rPr>
                  <a:t> </a:t>
                </a:r>
                <a:r>
                  <a:rPr lang="en-US" i="0" baseline="0" dirty="0" smtClean="0">
                    <a:latin typeface="Cambria Math"/>
                    <a:sym typeface="Wingdings" pitchFamily="2" charset="2"/>
                  </a:rPr>
                  <a:t>𝑐𝑚)+1/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1/(−20)</a:t>
                </a:r>
                <a:r>
                  <a:rPr lang="en-US" b="0" i="0" baseline="0" dirty="0" smtClean="0">
                    <a:latin typeface="Cambria Math"/>
                    <a:sym typeface="Wingdings" pitchFamily="2" charset="2"/>
                  </a:rPr>
                  <a:t>−</a:t>
                </a:r>
                <a:r>
                  <a:rPr lang="en-US" i="0" baseline="0" dirty="0" smtClean="0">
                    <a:latin typeface="Cambria Math"/>
                    <a:sym typeface="Wingdings" pitchFamily="2" charset="2"/>
                  </a:rPr>
                  <a:t>1/5=1/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=−0.25  −4 𝑐𝑚</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𝑑</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 ℎ</a:t>
                </a:r>
                <a:r>
                  <a:rPr lang="en-US" b="0" i="0" baseline="0" dirty="0" smtClean="0">
                    <a:latin typeface="Cambria Math"/>
                    <a:sym typeface="Wingdings" pitchFamily="2" charset="2"/>
                  </a:rPr>
                  <a:t>_</a:t>
                </a:r>
                <a:r>
                  <a:rPr lang="en-US" i="0" baseline="0" dirty="0" smtClean="0">
                    <a:latin typeface="Cambria Math"/>
                    <a:sym typeface="Wingdings" pitchFamily="2" charset="2"/>
                  </a:rPr>
                  <a:t>𝑖/(3</a:t>
                </a:r>
                <a:r>
                  <a:rPr lang="en-US" b="0" i="0" baseline="0" dirty="0" smtClean="0">
                    <a:latin typeface="Cambria Math"/>
                    <a:sym typeface="Wingdings" pitchFamily="2" charset="2"/>
                  </a:rPr>
                  <a:t> </a:t>
                </a:r>
                <a:r>
                  <a:rPr lang="en-US" i="0" baseline="0" dirty="0" smtClean="0">
                    <a:latin typeface="Cambria Math"/>
                    <a:sym typeface="Wingdings" pitchFamily="2" charset="2"/>
                  </a:rPr>
                  <a:t>𝑐𝑚)= −(−4</a:t>
                </a:r>
                <a:r>
                  <a:rPr lang="en-US" b="0" i="0" baseline="0" dirty="0" smtClean="0">
                    <a:latin typeface="Cambria Math"/>
                    <a:sym typeface="Wingdings" pitchFamily="2" charset="2"/>
                  </a:rPr>
                  <a:t> </a:t>
                </a:r>
                <a:r>
                  <a:rPr lang="en-US" i="0" baseline="0" dirty="0" smtClean="0">
                    <a:latin typeface="Cambria Math"/>
                    <a:sym typeface="Wingdings" pitchFamily="2" charset="2"/>
                  </a:rPr>
                  <a:t>𝑐𝑚)/(5</a:t>
                </a:r>
                <a:r>
                  <a:rPr lang="en-US" b="0" i="0" baseline="0" dirty="0" smtClean="0">
                    <a:latin typeface="Cambria Math"/>
                    <a:sym typeface="Wingdings" pitchFamily="2" charset="2"/>
                  </a:rPr>
                  <a:t> </a:t>
                </a:r>
                <a:r>
                  <a:rPr lang="en-US" i="0" baseline="0" dirty="0" smtClean="0">
                    <a:latin typeface="Cambria Math"/>
                    <a:sym typeface="Wingdings" pitchFamily="2" charset="2"/>
                  </a:rPr>
                  <a:t>𝑐𝑚)   ℎ</a:t>
                </a:r>
                <a:r>
                  <a:rPr lang="en-US" b="0" i="0" baseline="0" dirty="0" smtClean="0">
                    <a:latin typeface="Cambria Math"/>
                    <a:sym typeface="Wingdings" pitchFamily="2" charset="2"/>
                  </a:rPr>
                  <a:t>_</a:t>
                </a:r>
                <a:r>
                  <a:rPr lang="en-US" i="0" baseline="0" dirty="0" smtClean="0">
                    <a:latin typeface="Cambria Math"/>
                    <a:sym typeface="Wingdings" pitchFamily="2" charset="2"/>
                  </a:rPr>
                  <a:t>𝑖  = 2.4</a:t>
                </a:r>
                <a:r>
                  <a:rPr lang="en-US" b="0" i="0" baseline="0" dirty="0" smtClean="0">
                    <a:latin typeface="Cambria Math"/>
                    <a:sym typeface="Wingdings" pitchFamily="2" charset="2"/>
                  </a:rPr>
                  <a:t> </a:t>
                </a:r>
                <a:r>
                  <a:rPr lang="en-US" i="0" baseline="0" dirty="0" smtClean="0">
                    <a:latin typeface="Cambria Math"/>
                    <a:sym typeface="Wingdings" pitchFamily="2" charset="2"/>
                  </a:rPr>
                  <a:t>𝑐𝑚</a:t>
                </a:r>
                <a:endParaRPr lang="en-US" baseline="0" dirty="0" smtClean="0">
                  <a:sym typeface="Wingdings" pitchFamily="2" charset="2"/>
                </a:endParaRPr>
              </a:p>
              <a:p>
                <a:endParaRPr lang="en-US" baseline="0" dirty="0" smtClean="0">
                  <a:sym typeface="Wingdings" pitchFamily="2" charset="2"/>
                </a:endParaRPr>
              </a:p>
              <a:p>
                <a:r>
                  <a:rPr lang="en-US" baseline="0" dirty="0" smtClean="0">
                    <a:sym typeface="Wingdings" pitchFamily="2" charset="2"/>
                  </a:rPr>
                  <a:t>This is like “Coke bottle” lenses.</a:t>
                </a:r>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48</a:t>
            </a:fld>
            <a:endParaRPr lang="en-US"/>
          </a:p>
        </p:txBody>
      </p:sp>
    </p:spTree>
    <p:extLst>
      <p:ext uri="{BB962C8B-B14F-4D97-AF65-F5344CB8AC3E}">
        <p14:creationId xmlns:p14="http://schemas.microsoft.com/office/powerpoint/2010/main" val="901249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Remember concave because it makes</a:t>
            </a:r>
            <a:r>
              <a:rPr lang="en-US" baseline="0" dirty="0"/>
              <a:t> a small cave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 = radius of curvature</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52</a:t>
            </a:fld>
            <a:endParaRPr lang="en-US"/>
          </a:p>
        </p:txBody>
      </p:sp>
    </p:spTree>
    <p:extLst>
      <p:ext uri="{BB962C8B-B14F-4D97-AF65-F5344CB8AC3E}">
        <p14:creationId xmlns:p14="http://schemas.microsoft.com/office/powerpoint/2010/main" val="2188513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53</a:t>
            </a:fld>
            <a:endParaRPr lang="en-US"/>
          </a:p>
        </p:txBody>
      </p:sp>
    </p:spTree>
    <p:extLst>
      <p:ext uri="{BB962C8B-B14F-4D97-AF65-F5344CB8AC3E}">
        <p14:creationId xmlns:p14="http://schemas.microsoft.com/office/powerpoint/2010/main" val="304908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a:t>
            </a:r>
            <a:r>
              <a:rPr lang="en-US" baseline="0" dirty="0"/>
              <a:t> a telescope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makeup</a:t>
            </a:r>
            <a:r>
              <a:rPr lang="en-US" baseline="0" dirty="0"/>
              <a:t> mirror</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a:t>
            </a:fld>
            <a:endParaRPr lang="en-US"/>
          </a:p>
        </p:txBody>
      </p:sp>
    </p:spTree>
    <p:extLst>
      <p:ext uri="{BB962C8B-B14F-4D97-AF65-F5344CB8AC3E}">
        <p14:creationId xmlns:p14="http://schemas.microsoft.com/office/powerpoint/2010/main" val="333321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passenger side view mirror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f= distance between F and mirror</a:t>
            </a:r>
          </a:p>
          <a:p>
            <a:r>
              <a:rPr lang="en-US" dirty="0"/>
              <a:t>d</a:t>
            </a:r>
            <a:r>
              <a:rPr lang="en-US" baseline="-25000" dirty="0"/>
              <a:t>0</a:t>
            </a:r>
            <a:r>
              <a:rPr lang="en-US" baseline="0" dirty="0"/>
              <a:t> = distance between object and mirror</a:t>
            </a:r>
          </a:p>
          <a:p>
            <a:r>
              <a:rPr lang="en-US" baseline="0" dirty="0" err="1"/>
              <a:t>d</a:t>
            </a:r>
            <a:r>
              <a:rPr lang="en-US" baseline="-25000" dirty="0" err="1"/>
              <a:t>i</a:t>
            </a:r>
            <a:r>
              <a:rPr lang="en-US" baseline="0" dirty="0"/>
              <a:t> = distance between image and mirror</a:t>
            </a:r>
          </a:p>
          <a:p>
            <a:endParaRPr lang="en-US" baseline="0" dirty="0"/>
          </a:p>
          <a:p>
            <a:r>
              <a:rPr lang="en-US" baseline="0" dirty="0"/>
              <a:t>These were discovered through the use of geometry and similar triangles.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59</a:t>
            </a:fld>
            <a:endParaRPr lang="en-US"/>
          </a:p>
        </p:txBody>
      </p:sp>
    </p:spTree>
    <p:extLst>
      <p:ext uri="{BB962C8B-B14F-4D97-AF65-F5344CB8AC3E}">
        <p14:creationId xmlns:p14="http://schemas.microsoft.com/office/powerpoint/2010/main" val="246609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=0.1857</m:t>
                      </m:r>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=5.38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 =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i="1" baseline="0" dirty="0" smtClean="0">
                                  <a:latin typeface="Cambria Math"/>
                                </a:rPr>
                                <m:t>𝑜</m:t>
                              </m:r>
                            </m:sub>
                          </m:sSub>
                        </m:den>
                      </m:f>
                      <m:r>
                        <a:rPr lang="en-US" i="1" baseline="0" dirty="0" smtClean="0">
                          <a:latin typeface="Cambria Math"/>
                        </a:rPr>
                        <m:t>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𝑜</m:t>
                              </m:r>
                            </m:sub>
                          </m:sSub>
                        </m:den>
                      </m:f>
                      <m:r>
                        <a:rPr lang="en-US" b="0" i="1" baseline="0" dirty="0" smtClean="0">
                          <a:latin typeface="Cambria Math"/>
                        </a:rPr>
                        <m:t>→</m:t>
                      </m:r>
                      <m:r>
                        <a:rPr lang="en-US" i="1" baseline="0" dirty="0" smtClean="0">
                          <a:latin typeface="Cambria Math"/>
                        </a:rPr>
                        <m:t> −</m:t>
                      </m:r>
                      <m:f>
                        <m:fPr>
                          <m:ctrlPr>
                            <a:rPr lang="en-US" i="1" baseline="0" dirty="0" smtClean="0">
                              <a:latin typeface="Cambria Math" panose="02040503050406030204" pitchFamily="18" charset="0"/>
                            </a:rPr>
                          </m:ctrlPr>
                        </m:fPr>
                        <m:num>
                          <m:r>
                            <a:rPr lang="en-US" i="1" baseline="0" dirty="0" smtClean="0">
                              <a:latin typeface="Cambria Math"/>
                            </a:rPr>
                            <m:t>5.38</m:t>
                          </m:r>
                        </m:num>
                        <m:den>
                          <m:r>
                            <a:rPr lang="en-US" i="1" baseline="0" dirty="0" smtClean="0">
                              <a:latin typeface="Cambria Math"/>
                            </a:rPr>
                            <m:t>10</m:t>
                          </m:r>
                        </m:den>
                      </m:f>
                      <m:r>
                        <a:rPr lang="en-US" i="1" baseline="0" dirty="0" smtClean="0">
                          <a:latin typeface="Cambria Math"/>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b="0" i="1" baseline="0" dirty="0" smtClean="0">
                          <a:latin typeface="Cambria Math"/>
                          <a:sym typeface="Wingdings" pitchFamily="2" charset="2"/>
                        </a:rPr>
                        <m:t>=−0</m:t>
                      </m:r>
                      <m:r>
                        <a:rPr lang="en-US" i="1" baseline="0" dirty="0" smtClean="0">
                          <a:latin typeface="Cambria Math"/>
                          <a:sym typeface="Wingdings" pitchFamily="2" charset="2"/>
                        </a:rPr>
                        <m:t>.269</m:t>
                      </m:r>
                      <m:r>
                        <a:rPr lang="en-US" i="1" baseline="0" dirty="0" smtClean="0">
                          <a:latin typeface="Cambria Math"/>
                          <a:sym typeface="Wingdings" pitchFamily="2" charset="2"/>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0.1857  </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5.38 𝑚</a:t>
                </a:r>
                <a:r>
                  <a:rPr lang="en-US" i="0" baseline="0" dirty="0" smtClean="0">
                    <a:latin typeface="Cambria Math"/>
                  </a:rPr>
                  <a:t> </a:t>
                </a:r>
                <a:endParaRPr lang="en-US" baseline="0" dirty="0" smtClean="0"/>
              </a:p>
              <a:p>
                <a:r>
                  <a:rPr lang="en-US" i="0" baseline="0" dirty="0" smtClean="0">
                    <a:latin typeface="Cambria Math"/>
                  </a:rPr>
                  <a:t>𝑚 = −</a:t>
                </a:r>
                <a:r>
                  <a:rPr lang="en-US" i="0" baseline="0" dirty="0" err="1" smtClean="0">
                    <a:latin typeface="Cambria Math"/>
                  </a:rPr>
                  <a:t>𝑑</a:t>
                </a:r>
                <a:r>
                  <a:rPr lang="en-US" i="0" baseline="-25000" dirty="0" err="1" smtClean="0">
                    <a:latin typeface="Cambria Math"/>
                  </a:rPr>
                  <a:t>𝑖</a:t>
                </a:r>
                <a:r>
                  <a:rPr lang="en-US" i="0" baseline="0" dirty="0" smtClean="0">
                    <a:latin typeface="Cambria Math"/>
                  </a:rPr>
                  <a:t>/𝑑</a:t>
                </a:r>
                <a:r>
                  <a:rPr lang="en-US" i="0" baseline="-25000" dirty="0" smtClean="0">
                    <a:latin typeface="Cambria Math"/>
                  </a:rPr>
                  <a:t>𝑜</a:t>
                </a:r>
                <a:r>
                  <a:rPr lang="en-US" i="0" baseline="0" dirty="0" smtClean="0">
                    <a:latin typeface="Cambria Math"/>
                  </a:rPr>
                  <a:t> = ℎ</a:t>
                </a:r>
                <a:r>
                  <a:rPr lang="en-US" i="0" baseline="-25000" dirty="0" smtClean="0">
                    <a:latin typeface="Cambria Math"/>
                  </a:rPr>
                  <a:t>𝑖</a:t>
                </a:r>
                <a:r>
                  <a:rPr lang="en-US" i="0" baseline="0" dirty="0" smtClean="0">
                    <a:latin typeface="Cambria Math"/>
                  </a:rPr>
                  <a:t>/ℎ</a:t>
                </a:r>
                <a:r>
                  <a:rPr lang="en-US" i="0" baseline="-25000" dirty="0" smtClean="0">
                    <a:latin typeface="Cambria Math"/>
                  </a:rPr>
                  <a:t>𝑜</a:t>
                </a:r>
                <a:r>
                  <a:rPr lang="en-US" i="0" baseline="0" dirty="0" smtClean="0">
                    <a:latin typeface="Cambria Math"/>
                  </a:rPr>
                  <a:t> </a:t>
                </a:r>
                <a:r>
                  <a:rPr lang="en-US" i="0" baseline="0" dirty="0" smtClean="0">
                    <a:latin typeface="Cambria Math"/>
                    <a:sym typeface="Wingdings" pitchFamily="2" charset="2"/>
                  </a:rPr>
                  <a:t> −5.38/10 = ℎ</a:t>
                </a:r>
                <a:r>
                  <a:rPr lang="en-US" i="0" baseline="-25000" dirty="0" smtClean="0">
                    <a:latin typeface="Cambria Math"/>
                    <a:sym typeface="Wingdings" pitchFamily="2" charset="2"/>
                  </a:rPr>
                  <a:t>𝑖</a:t>
                </a:r>
                <a:r>
                  <a:rPr lang="en-US" i="0" baseline="0" dirty="0" smtClean="0">
                    <a:latin typeface="Cambria Math"/>
                    <a:sym typeface="Wingdings" pitchFamily="2" charset="2"/>
                  </a:rPr>
                  <a:t>/0.5  ℎ</a:t>
                </a:r>
                <a:r>
                  <a:rPr lang="en-US" i="0" baseline="-25000" dirty="0" smtClean="0">
                    <a:latin typeface="Cambria Math"/>
                    <a:sym typeface="Wingdings" pitchFamily="2" charset="2"/>
                  </a:rPr>
                  <a:t>𝑖 </a:t>
                </a:r>
                <a:r>
                  <a:rPr lang="en-US" i="0" baseline="0" dirty="0" smtClean="0">
                    <a:latin typeface="Cambria Math"/>
                    <a:sym typeface="Wingdings" pitchFamily="2" charset="2"/>
                  </a:rPr>
                  <a:t>= −0.269𝑚</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60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=−0.3857</m:t>
                      </m:r>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=−2.59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b="0" i="1" baseline="0" dirty="0" smtClean="0">
                                  <a:latin typeface="Cambria Math"/>
                                </a:rPr>
                                <m:t>𝑜</m:t>
                              </m:r>
                            </m:sub>
                          </m:sSub>
                        </m:den>
                      </m:f>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𝑜</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2.59</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=0.130</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=−0.3857  </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a:t>
                </a:r>
                <a:r>
                  <a:rPr lang="en-US" i="0" baseline="0" dirty="0" smtClean="0">
                    <a:latin typeface="Cambria Math"/>
                    <a:sym typeface="Wingdings" pitchFamily="2" charset="2"/>
                  </a:rPr>
                  <a:t>=−2.59 𝑚</a:t>
                </a:r>
                <a:r>
                  <a:rPr lang="en-US" i="0" baseline="0" dirty="0" smtClean="0">
                    <a:latin typeface="Cambria Math"/>
                  </a:rPr>
                  <a:t> </a:t>
                </a:r>
                <a:endParaRPr lang="en-US" baseline="0" dirty="0" smtClean="0"/>
              </a:p>
              <a:p>
                <a:r>
                  <a:rPr lang="en-US" i="0" baseline="0" dirty="0" smtClean="0">
                    <a:latin typeface="Cambria Math"/>
                  </a:rPr>
                  <a:t>𝑚=−</a:t>
                </a:r>
                <a:r>
                  <a:rPr lang="en-US" i="0" baseline="0" dirty="0" err="1" smtClean="0">
                    <a:latin typeface="Cambria Math"/>
                  </a:rPr>
                  <a:t>𝑑</a:t>
                </a:r>
                <a:r>
                  <a:rPr lang="en-US" b="0" i="0" baseline="0" dirty="0" smtClean="0">
                    <a:latin typeface="Cambria Math"/>
                  </a:rPr>
                  <a:t>_𝑖/</a:t>
                </a:r>
                <a:r>
                  <a:rPr lang="en-US" i="0" baseline="0" dirty="0" smtClean="0">
                    <a:latin typeface="Cambria Math"/>
                  </a:rPr>
                  <a:t>𝑑</a:t>
                </a:r>
                <a:r>
                  <a:rPr lang="en-US" b="0" i="0" baseline="0" dirty="0" smtClean="0">
                    <a:latin typeface="Cambria Math"/>
                  </a:rPr>
                  <a:t>_𝑜 </a:t>
                </a:r>
                <a:r>
                  <a:rPr lang="en-US" i="0" baseline="0" dirty="0" smtClean="0">
                    <a:latin typeface="Cambria Math"/>
                  </a:rPr>
                  <a:t>=ℎ</a:t>
                </a:r>
                <a:r>
                  <a:rPr lang="en-US" b="0" i="0" baseline="0" dirty="0" smtClean="0">
                    <a:latin typeface="Cambria Math"/>
                  </a:rPr>
                  <a:t>_𝑖/</a:t>
                </a:r>
                <a:r>
                  <a:rPr lang="en-US" i="0" baseline="0" dirty="0" smtClean="0">
                    <a:latin typeface="Cambria Math"/>
                  </a:rPr>
                  <a:t>ℎ</a:t>
                </a:r>
                <a:r>
                  <a:rPr lang="en-US" b="0" i="0" baseline="0" dirty="0" smtClean="0">
                    <a:latin typeface="Cambria Math"/>
                  </a:rPr>
                  <a:t>_𝑜  </a:t>
                </a:r>
                <a:r>
                  <a:rPr lang="en-US" i="0" baseline="0" dirty="0" smtClean="0">
                    <a:latin typeface="Cambria Math"/>
                  </a:rPr>
                  <a:t> </a:t>
                </a:r>
                <a:r>
                  <a:rPr lang="en-US" i="0" baseline="0" dirty="0" smtClean="0">
                    <a:latin typeface="Cambria Math"/>
                    <a:sym typeface="Wingdings" pitchFamily="2" charset="2"/>
                  </a:rPr>
                  <a:t>2.59/10=ℎ</a:t>
                </a:r>
                <a:r>
                  <a:rPr lang="en-US" b="0" i="0" baseline="0" dirty="0" smtClean="0">
                    <a:latin typeface="Cambria Math"/>
                    <a:sym typeface="Wingdings" pitchFamily="2" charset="2"/>
                  </a:rPr>
                  <a:t>_𝑖/</a:t>
                </a:r>
                <a:r>
                  <a:rPr lang="en-US" i="0" baseline="0" dirty="0" smtClean="0">
                    <a:latin typeface="Cambria Math"/>
                    <a:sym typeface="Wingdings" pitchFamily="2" charset="2"/>
                  </a:rPr>
                  <a:t>0.5   ℎ</a:t>
                </a:r>
                <a:r>
                  <a:rPr lang="en-US" b="0" i="0" baseline="0" dirty="0" smtClean="0">
                    <a:latin typeface="Cambria Math"/>
                    <a:sym typeface="Wingdings" pitchFamily="2" charset="2"/>
                  </a:rPr>
                  <a:t>_𝑖</a:t>
                </a:r>
                <a:r>
                  <a:rPr lang="en-US" i="0" baseline="0" dirty="0" smtClean="0">
                    <a:latin typeface="Cambria Math"/>
                    <a:sym typeface="Wingdings" pitchFamily="2" charset="2"/>
                  </a:rPr>
                  <a:t>=0.130</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61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62</a:t>
            </a:fld>
            <a:endParaRPr lang="en-US"/>
          </a:p>
        </p:txBody>
      </p:sp>
    </p:spTree>
    <p:extLst>
      <p:ext uri="{BB962C8B-B14F-4D97-AF65-F5344CB8AC3E}">
        <p14:creationId xmlns:p14="http://schemas.microsoft.com/office/powerpoint/2010/main" val="3557759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64</a:t>
            </a:fld>
            <a:endParaRPr lang="en-US"/>
          </a:p>
        </p:txBody>
      </p:sp>
    </p:spTree>
    <p:extLst>
      <p:ext uri="{BB962C8B-B14F-4D97-AF65-F5344CB8AC3E}">
        <p14:creationId xmlns:p14="http://schemas.microsoft.com/office/powerpoint/2010/main" val="423612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65</a:t>
            </a:fld>
            <a:endParaRPr lang="en-US"/>
          </a:p>
        </p:txBody>
      </p:sp>
    </p:spTree>
    <p:extLst>
      <p:ext uri="{BB962C8B-B14F-4D97-AF65-F5344CB8AC3E}">
        <p14:creationId xmlns:p14="http://schemas.microsoft.com/office/powerpoint/2010/main" val="1255400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66</a:t>
            </a:fld>
            <a:endParaRPr lang="en-US"/>
          </a:p>
        </p:txBody>
      </p:sp>
    </p:spTree>
    <p:extLst>
      <p:ext uri="{BB962C8B-B14F-4D97-AF65-F5344CB8AC3E}">
        <p14:creationId xmlns:p14="http://schemas.microsoft.com/office/powerpoint/2010/main" val="976195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a:solidFill>
                      <a:schemeClr val="tx1"/>
                    </a:solidFill>
                    <a:latin typeface="+mn-lt"/>
                    <a:ea typeface="+mn-ea"/>
                    <a:cs typeface="+mn-cs"/>
                  </a:rPr>
                  <a:t>Figure 26.6</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Therefore, we must get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r>
                      <a:rPr lang="en-US" sz="1200" b="0" i="1" u="none" strike="noStrike" kern="1200" baseline="0" smtClean="0">
                        <a:solidFill>
                          <a:schemeClr val="tx1"/>
                        </a:solidFill>
                        <a:latin typeface="Cambria Math"/>
                        <a:ea typeface="+mn-ea"/>
                        <a:cs typeface="+mn-cs"/>
                      </a:rPr>
                      <m:t>=−18.5</m:t>
                    </m:r>
                  </m:oMath>
                </a14:m>
                <a:r>
                  <a:rPr lang="en-US" sz="1200" b="0" i="0" u="none" strike="noStrike" kern="1200" baseline="0" dirty="0">
                    <a:solidFill>
                      <a:schemeClr val="tx1"/>
                    </a:solidFill>
                    <a:latin typeface="+mn-lt"/>
                    <a:ea typeface="+mn-ea"/>
                    <a:cs typeface="+mn-cs"/>
                  </a:rPr>
                  <a:t> cm when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r>
                      <a:rPr lang="en-US" sz="1200" b="0" i="1" u="none" strike="noStrike" kern="1200" baseline="0" smtClean="0">
                        <a:solidFill>
                          <a:schemeClr val="tx1"/>
                        </a:solidFill>
                        <a:latin typeface="Cambria Math"/>
                        <a:ea typeface="+mn-ea"/>
                        <a:cs typeface="+mn-cs"/>
                      </a:rPr>
                      <m:t>≈</m:t>
                    </m:r>
                    <m:r>
                      <a:rPr lang="en-US" sz="1200" b="0" i="1" u="none" strike="noStrike" kern="1200" baseline="0" smtClean="0">
                        <a:solidFill>
                          <a:schemeClr val="tx1"/>
                        </a:solidFill>
                        <a:latin typeface="Cambria Math"/>
                        <a:ea typeface="Cambria Math"/>
                        <a:cs typeface="+mn-cs"/>
                      </a:rPr>
                      <m:t>∞</m:t>
                    </m:r>
                  </m:oMath>
                </a14:m>
                <a:r>
                  <a:rPr lang="en-US" sz="1200" b="0" i="0" u="none" strike="noStrike" kern="1200" baseline="0" dirty="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a:solidFill>
                      <a:schemeClr val="tx1"/>
                    </a:solidFill>
                    <a:latin typeface="+mn-lt"/>
                    <a:ea typeface="+mn-ea"/>
                    <a:cs typeface="+mn-cs"/>
                  </a:rPr>
                  <a:t>Solution</a:t>
                </a:r>
              </a:p>
              <a:p>
                <a:r>
                  <a:rPr lang="en-US" sz="1200" b="0" i="0" u="none" strike="noStrike" kern="1200" baseline="0" dirty="0">
                    <a:solidFill>
                      <a:schemeClr val="tx1"/>
                    </a:solidFill>
                    <a:latin typeface="+mn-lt"/>
                    <a:ea typeface="+mn-ea"/>
                    <a:cs typeface="+mn-cs"/>
                  </a:rPr>
                  <a:t>Since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oMath>
                </a14:m>
                <a:r>
                  <a:rPr lang="en-US" sz="1200" b="0" i="0" u="none" strike="noStrike" kern="1200" baseline="0" dirty="0">
                    <a:solidFill>
                      <a:schemeClr val="tx1"/>
                    </a:solidFill>
                    <a:latin typeface="+mn-lt"/>
                    <a:ea typeface="+mn-ea"/>
                    <a:cs typeface="+mn-cs"/>
                  </a:rPr>
                  <a:t> and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oMath>
                </a14:m>
                <a:r>
                  <a:rPr lang="en-US" sz="1200" b="0" i="0" u="none" strike="noStrike" kern="1200" baseline="0" dirty="0">
                    <a:solidFill>
                      <a:schemeClr val="tx1"/>
                    </a:solidFill>
                    <a:latin typeface="+mn-lt"/>
                    <a:ea typeface="+mn-ea"/>
                    <a:cs typeface="+mn-cs"/>
                  </a:rPr>
                  <a:t> are known, the power of the spectacle lens can be found using </a:t>
                </a:r>
                <a14:m>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𝑓</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den>
                    </m:f>
                  </m:oMath>
                </a14:m>
                <a:r>
                  <a:rPr lang="en-US" sz="1200" b="0" i="0" u="none" strike="noStrike" kern="1200" baseline="0" dirty="0">
                    <a:solidFill>
                      <a:schemeClr val="tx1"/>
                    </a:solidFill>
                    <a:latin typeface="+mn-lt"/>
                    <a:ea typeface="+mn-ea"/>
                    <a:cs typeface="+mn-cs"/>
                  </a:rPr>
                  <a:t> as written earlier:</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−0.185</m:t>
                          </m:r>
                        </m:den>
                      </m:f>
                    </m:oMath>
                  </m:oMathPara>
                </a14:m>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a:t>
                </a:r>
                <a14:m>
                  <m:oMath xmlns:m="http://schemas.openxmlformats.org/officeDocument/2006/math">
                    <m:f>
                      <m:fPr>
                        <m:ctrlPr>
                          <a:rPr lang="en-US" sz="1200" b="0" i="1" u="none" strike="noStrike" kern="1200" baseline="0" dirty="0" smtClean="0">
                            <a:solidFill>
                              <a:schemeClr val="tx1"/>
                            </a:solidFill>
                            <a:latin typeface="Cambria Math" panose="02040503050406030204" pitchFamily="18" charset="0"/>
                            <a:ea typeface="+mn-ea"/>
                            <a:cs typeface="+mn-cs"/>
                          </a:rPr>
                        </m:ctrlPr>
                      </m:fPr>
                      <m:num>
                        <m:r>
                          <a:rPr lang="en-US" sz="1200" b="0" i="1" u="none" strike="noStrike" kern="1200" baseline="0" dirty="0" smtClean="0">
                            <a:solidFill>
                              <a:schemeClr val="tx1"/>
                            </a:solidFill>
                            <a:latin typeface="Cambria Math"/>
                            <a:ea typeface="+mn-ea"/>
                            <a:cs typeface="+mn-cs"/>
                          </a:rPr>
                          <m:t>1</m:t>
                        </m:r>
                      </m:num>
                      <m:den>
                        <m:r>
                          <a:rPr lang="en-US" sz="1200" b="0" i="1" u="none" strike="noStrike" kern="1200" baseline="0" dirty="0" smtClean="0">
                            <a:solidFill>
                              <a:schemeClr val="tx1"/>
                            </a:solidFill>
                            <a:latin typeface="Cambria Math"/>
                            <a:ea typeface="+mn-ea"/>
                            <a:cs typeface="+mn-cs"/>
                          </a:rPr>
                          <m:t>∞</m:t>
                        </m:r>
                      </m:den>
                    </m:f>
                    <m:r>
                      <a:rPr lang="en-US" sz="1200" b="0" i="1" u="none" strike="noStrike" kern="1200" baseline="0" dirty="0" smtClean="0">
                        <a:solidFill>
                          <a:schemeClr val="tx1"/>
                        </a:solidFill>
                        <a:latin typeface="Cambria Math"/>
                        <a:ea typeface="+mn-ea"/>
                        <a:cs typeface="+mn-cs"/>
                      </a:rPr>
                      <m:t>=0</m:t>
                    </m:r>
                  </m:oMath>
                </a14:m>
                <a:r>
                  <a:rPr lang="en-US" sz="1200" b="0" i="0" u="none" strike="noStrike" kern="1200" baseline="0" dirty="0">
                    <a:solidFill>
                      <a:schemeClr val="tx1"/>
                    </a:solidFill>
                    <a:latin typeface="+mn-lt"/>
                    <a:ea typeface="+mn-ea"/>
                    <a:cs typeface="+mn-cs"/>
                  </a:rPr>
                  <a:t> , we obtain:</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=0−5.405 /</m:t>
                      </m:r>
                      <m:r>
                        <a:rPr lang="en-US" sz="1200" b="0" i="1" u="none" strike="noStrike" kern="1200" baseline="0" smtClean="0">
                          <a:solidFill>
                            <a:schemeClr val="tx1"/>
                          </a:solidFill>
                          <a:latin typeface="Cambria Math"/>
                          <a:ea typeface="+mn-ea"/>
                          <a:cs typeface="+mn-cs"/>
                        </a:rPr>
                        <m:t>𝑚</m:t>
                      </m:r>
                      <m:r>
                        <a:rPr lang="en-US" sz="1200" b="0" i="1" u="none" strike="noStrike" kern="1200" baseline="0" smtClean="0">
                          <a:solidFill>
                            <a:schemeClr val="tx1"/>
                          </a:solidFill>
                          <a:latin typeface="Cambria Math"/>
                          <a:ea typeface="+mn-ea"/>
                          <a:cs typeface="+mn-cs"/>
                        </a:rPr>
                        <m:t>=−5.41 </m:t>
                      </m:r>
                      <m:r>
                        <a:rPr lang="en-US" sz="1200" b="0" i="1" u="none" strike="noStrike" kern="1200" baseline="0" smtClean="0">
                          <a:solidFill>
                            <a:schemeClr val="tx1"/>
                          </a:solidFill>
                          <a:latin typeface="Cambria Math"/>
                          <a:ea typeface="+mn-ea"/>
                          <a:cs typeface="+mn-cs"/>
                        </a:rPr>
                        <m:t>𝐷</m:t>
                      </m:r>
                    </m:oMath>
                  </m:oMathPara>
                </a14:m>
                <a:endParaRPr lang="en-US" dirty="0"/>
              </a:p>
            </p:txBody>
          </p:sp>
        </mc:Choice>
        <mc:Fallback xmlns="">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smtClean="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smtClean="0">
                    <a:solidFill>
                      <a:schemeClr val="tx1"/>
                    </a:solidFill>
                    <a:latin typeface="+mn-lt"/>
                    <a:ea typeface="+mn-ea"/>
                    <a:cs typeface="+mn-cs"/>
                  </a:rPr>
                  <a:t>Figure 26.6</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Therefore, we must get </a:t>
                </a:r>
                <a:r>
                  <a:rPr lang="en-US" sz="1200" b="0" i="0" u="none" strike="noStrike" kern="1200" baseline="0" smtClean="0">
                    <a:solidFill>
                      <a:schemeClr val="tx1"/>
                    </a:solidFill>
                    <a:latin typeface="Cambria Math"/>
                    <a:ea typeface="+mn-ea"/>
                    <a:cs typeface="+mn-cs"/>
                  </a:rPr>
                  <a:t>𝑑_𝑖=−18.5</a:t>
                </a:r>
                <a:r>
                  <a:rPr lang="en-US" sz="1200" b="0" i="0" u="none" strike="noStrike" kern="1200" baseline="0" dirty="0" smtClean="0">
                    <a:solidFill>
                      <a:schemeClr val="tx1"/>
                    </a:solidFill>
                    <a:latin typeface="+mn-lt"/>
                    <a:ea typeface="+mn-ea"/>
                    <a:cs typeface="+mn-cs"/>
                  </a:rPr>
                  <a:t> cm when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smtClean="0">
                    <a:solidFill>
                      <a:schemeClr val="tx1"/>
                    </a:solidFill>
                    <a:latin typeface="Cambria Math"/>
                    <a:ea typeface="Cambria Math"/>
                    <a:cs typeface="+mn-cs"/>
                  </a:rPr>
                  <a:t>∞</a:t>
                </a:r>
                <a:r>
                  <a:rPr lang="en-US" sz="1200" b="0" i="0" u="none" strike="noStrike" kern="1200" baseline="0" dirty="0" smtClean="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smtClean="0">
                    <a:solidFill>
                      <a:schemeClr val="tx1"/>
                    </a:solidFill>
                    <a:latin typeface="+mn-lt"/>
                    <a:ea typeface="+mn-ea"/>
                    <a:cs typeface="+mn-cs"/>
                  </a:rPr>
                  <a:t>Solution</a:t>
                </a:r>
              </a:p>
              <a:p>
                <a:r>
                  <a:rPr lang="en-US" sz="1200" b="0" i="0" u="none" strike="noStrike" kern="1200" baseline="0" dirty="0" smtClean="0">
                    <a:solidFill>
                      <a:schemeClr val="tx1"/>
                    </a:solidFill>
                    <a:latin typeface="+mn-lt"/>
                    <a:ea typeface="+mn-ea"/>
                    <a:cs typeface="+mn-cs"/>
                  </a:rPr>
                  <a:t>Since </a:t>
                </a:r>
                <a:r>
                  <a:rPr lang="en-US" sz="1200" b="0" i="0" u="none" strike="noStrike" kern="1200" baseline="0" smtClean="0">
                    <a:solidFill>
                      <a:schemeClr val="tx1"/>
                    </a:solidFill>
                    <a:latin typeface="Cambria Math"/>
                    <a:ea typeface="+mn-ea"/>
                    <a:cs typeface="+mn-cs"/>
                  </a:rPr>
                  <a:t>𝑑_𝑖</a:t>
                </a:r>
                <a:r>
                  <a:rPr lang="en-US" sz="1200" b="0" i="0" u="none" strike="noStrike" kern="1200" baseline="0" dirty="0" smtClean="0">
                    <a:solidFill>
                      <a:schemeClr val="tx1"/>
                    </a:solidFill>
                    <a:latin typeface="+mn-lt"/>
                    <a:ea typeface="+mn-ea"/>
                    <a:cs typeface="+mn-cs"/>
                  </a:rPr>
                  <a:t> and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dirty="0" smtClean="0">
                    <a:solidFill>
                      <a:schemeClr val="tx1"/>
                    </a:solidFill>
                    <a:latin typeface="+mn-lt"/>
                    <a:ea typeface="+mn-ea"/>
                    <a:cs typeface="+mn-cs"/>
                  </a:rPr>
                  <a:t> are known, the power of the spectacle lens can be found using </a:t>
                </a:r>
                <a:r>
                  <a:rPr lang="en-US" sz="1200" b="0" i="0" u="none" strike="noStrike" kern="1200" baseline="0" smtClean="0">
                    <a:solidFill>
                      <a:schemeClr val="tx1"/>
                    </a:solidFill>
                    <a:latin typeface="Cambria Math"/>
                    <a:ea typeface="+mn-ea"/>
                    <a:cs typeface="+mn-cs"/>
                  </a:rPr>
                  <a:t>𝑃=1/𝑓=1/𝑑_𝑜 +1/𝑑_𝑖 </a:t>
                </a:r>
                <a:r>
                  <a:rPr lang="en-US" sz="1200" b="0" i="0" u="none" strike="noStrike" kern="1200" baseline="0" dirty="0" smtClean="0">
                    <a:solidFill>
                      <a:schemeClr val="tx1"/>
                    </a:solidFill>
                    <a:latin typeface="+mn-lt"/>
                    <a:ea typeface="+mn-ea"/>
                    <a:cs typeface="+mn-cs"/>
                  </a:rPr>
                  <a:t> as written earlier:</a:t>
                </a:r>
              </a:p>
              <a:p>
                <a:r>
                  <a:rPr lang="en-US" sz="1200" b="0" i="0" u="none" strike="noStrike" kern="1200" baseline="0" smtClean="0">
                    <a:solidFill>
                      <a:schemeClr val="tx1"/>
                    </a:solidFill>
                    <a:latin typeface="Cambria Math"/>
                    <a:ea typeface="+mn-ea"/>
                    <a:cs typeface="+mn-cs"/>
                  </a:rPr>
                  <a:t>𝑃=1/∞+1/(−0.185)</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Since </a:t>
                </a:r>
                <a:r>
                  <a:rPr lang="en-US" sz="1200" b="0" i="0" u="none" strike="noStrike" kern="1200" baseline="0" dirty="0" smtClean="0">
                    <a:solidFill>
                      <a:schemeClr val="tx1"/>
                    </a:solidFill>
                    <a:latin typeface="Cambria Math"/>
                    <a:ea typeface="+mn-ea"/>
                    <a:cs typeface="+mn-cs"/>
                  </a:rPr>
                  <a:t>1/∞=0</a:t>
                </a:r>
                <a:r>
                  <a:rPr lang="en-US" sz="1200" b="0" i="0" u="none" strike="noStrike" kern="1200" baseline="0" dirty="0" smtClean="0">
                    <a:solidFill>
                      <a:schemeClr val="tx1"/>
                    </a:solidFill>
                    <a:latin typeface="+mn-lt"/>
                    <a:ea typeface="+mn-ea"/>
                    <a:cs typeface="+mn-cs"/>
                  </a:rPr>
                  <a:t> , we obtain:</a:t>
                </a:r>
              </a:p>
              <a:p>
                <a:r>
                  <a:rPr lang="en-US" sz="1200" b="0" i="0" u="none" strike="noStrike" kern="1200" baseline="0" smtClean="0">
                    <a:solidFill>
                      <a:schemeClr val="tx1"/>
                    </a:solidFill>
                    <a:latin typeface="Cambria Math"/>
                    <a:ea typeface="+mn-ea"/>
                    <a:cs typeface="+mn-cs"/>
                  </a:rPr>
                  <a:t>𝑃=0−5.405 /𝑚=−5.41 𝐷</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67</a:t>
            </a:fld>
            <a:endParaRPr lang="en-US"/>
          </a:p>
        </p:txBody>
      </p:sp>
    </p:spTree>
    <p:extLst>
      <p:ext uri="{BB962C8B-B14F-4D97-AF65-F5344CB8AC3E}">
        <p14:creationId xmlns:p14="http://schemas.microsoft.com/office/powerpoint/2010/main" val="96207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8</a:t>
            </a:fld>
            <a:endParaRPr lang="en-US"/>
          </a:p>
        </p:txBody>
      </p:sp>
    </p:spTree>
    <p:extLst>
      <p:ext uri="{BB962C8B-B14F-4D97-AF65-F5344CB8AC3E}">
        <p14:creationId xmlns:p14="http://schemas.microsoft.com/office/powerpoint/2010/main" val="2709687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Color vision</a:t>
            </a:r>
            <a:r>
              <a:rPr lang="en-US" baseline="0" dirty="0"/>
              <a:t> is actually much more complicated</a:t>
            </a:r>
          </a:p>
          <a:p>
            <a:endParaRPr lang="en-US" baseline="0" dirty="0"/>
          </a:p>
          <a:p>
            <a:r>
              <a:rPr lang="en-US" baseline="0" dirty="0"/>
              <a:t>And they say this just “happened”</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68</a:t>
            </a:fld>
            <a:endParaRPr lang="en-US"/>
          </a:p>
        </p:txBody>
      </p:sp>
    </p:spTree>
    <p:extLst>
      <p:ext uri="{BB962C8B-B14F-4D97-AF65-F5344CB8AC3E}">
        <p14:creationId xmlns:p14="http://schemas.microsoft.com/office/powerpoint/2010/main" val="1850119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69</a:t>
            </a:fld>
            <a:endParaRPr lang="en-US"/>
          </a:p>
        </p:txBody>
      </p:sp>
    </p:spTree>
    <p:extLst>
      <p:ext uri="{BB962C8B-B14F-4D97-AF65-F5344CB8AC3E}">
        <p14:creationId xmlns:p14="http://schemas.microsoft.com/office/powerpoint/2010/main" val="1172026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70</a:t>
            </a:fld>
            <a:endParaRPr lang="en-US"/>
          </a:p>
        </p:txBody>
      </p:sp>
    </p:spTree>
    <p:extLst>
      <p:ext uri="{BB962C8B-B14F-4D97-AF65-F5344CB8AC3E}">
        <p14:creationId xmlns:p14="http://schemas.microsoft.com/office/powerpoint/2010/main" val="3541209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71</a:t>
            </a:fld>
            <a:endParaRPr lang="en-US"/>
          </a:p>
        </p:txBody>
      </p:sp>
    </p:spTree>
    <p:extLst>
      <p:ext uri="{BB962C8B-B14F-4D97-AF65-F5344CB8AC3E}">
        <p14:creationId xmlns:p14="http://schemas.microsoft.com/office/powerpoint/2010/main" val="7483411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72</a:t>
            </a:fld>
            <a:endParaRPr lang="en-US"/>
          </a:p>
        </p:txBody>
      </p:sp>
    </p:spTree>
    <p:extLst>
      <p:ext uri="{BB962C8B-B14F-4D97-AF65-F5344CB8AC3E}">
        <p14:creationId xmlns:p14="http://schemas.microsoft.com/office/powerpoint/2010/main" val="1762901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73</a:t>
            </a:fld>
            <a:endParaRPr lang="en-US"/>
          </a:p>
        </p:txBody>
      </p:sp>
    </p:spTree>
    <p:extLst>
      <p:ext uri="{BB962C8B-B14F-4D97-AF65-F5344CB8AC3E}">
        <p14:creationId xmlns:p14="http://schemas.microsoft.com/office/powerpoint/2010/main" val="38655695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74</a:t>
            </a:fld>
            <a:endParaRPr lang="en-US"/>
          </a:p>
        </p:txBody>
      </p:sp>
    </p:spTree>
    <p:extLst>
      <p:ext uri="{BB962C8B-B14F-4D97-AF65-F5344CB8AC3E}">
        <p14:creationId xmlns:p14="http://schemas.microsoft.com/office/powerpoint/2010/main" val="16606990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75</a:t>
            </a:fld>
            <a:endParaRPr lang="en-US"/>
          </a:p>
        </p:txBody>
      </p:sp>
    </p:spTree>
    <p:extLst>
      <p:ext uri="{BB962C8B-B14F-4D97-AF65-F5344CB8AC3E}">
        <p14:creationId xmlns:p14="http://schemas.microsoft.com/office/powerpoint/2010/main" val="11554208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77</a:t>
            </a:fld>
            <a:endParaRPr lang="en-US"/>
          </a:p>
        </p:txBody>
      </p:sp>
    </p:spTree>
    <p:extLst>
      <p:ext uri="{BB962C8B-B14F-4D97-AF65-F5344CB8AC3E}">
        <p14:creationId xmlns:p14="http://schemas.microsoft.com/office/powerpoint/2010/main" val="31973867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78</a:t>
            </a:fld>
            <a:endParaRPr lang="en-US"/>
          </a:p>
        </p:txBody>
      </p:sp>
    </p:spTree>
    <p:extLst>
      <p:ext uri="{BB962C8B-B14F-4D97-AF65-F5344CB8AC3E}">
        <p14:creationId xmlns:p14="http://schemas.microsoft.com/office/powerpoint/2010/main" val="36707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9</a:t>
            </a:fld>
            <a:endParaRPr lang="en-US"/>
          </a:p>
        </p:txBody>
      </p:sp>
    </p:spTree>
    <p:extLst>
      <p:ext uri="{BB962C8B-B14F-4D97-AF65-F5344CB8AC3E}">
        <p14:creationId xmlns:p14="http://schemas.microsoft.com/office/powerpoint/2010/main" val="9118931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Have laser and double</a:t>
            </a:r>
            <a:r>
              <a:rPr lang="en-US" baseline="0" dirty="0"/>
              <a:t> slit for demo (optics bench?)</a:t>
            </a:r>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79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80</a:t>
            </a:fld>
            <a:endParaRPr lang="en-US"/>
          </a:p>
        </p:txBody>
      </p:sp>
    </p:spTree>
    <p:extLst>
      <p:ext uri="{BB962C8B-B14F-4D97-AF65-F5344CB8AC3E}">
        <p14:creationId xmlns:p14="http://schemas.microsoft.com/office/powerpoint/2010/main" val="11585958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81</a:t>
            </a:fld>
            <a:endParaRPr lang="en-US"/>
          </a:p>
        </p:txBody>
      </p:sp>
    </p:spTree>
    <p:extLst>
      <p:ext uri="{BB962C8B-B14F-4D97-AF65-F5344CB8AC3E}">
        <p14:creationId xmlns:p14="http://schemas.microsoft.com/office/powerpoint/2010/main" val="8056336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82</a:t>
            </a:fld>
            <a:endParaRPr lang="en-US"/>
          </a:p>
        </p:txBody>
      </p:sp>
    </p:spTree>
    <p:extLst>
      <p:ext uri="{BB962C8B-B14F-4D97-AF65-F5344CB8AC3E}">
        <p14:creationId xmlns:p14="http://schemas.microsoft.com/office/powerpoint/2010/main" val="3783084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l-GR" dirty="0"/>
              <a:t>θ</a:t>
            </a:r>
            <a:r>
              <a:rPr lang="en-US" dirty="0"/>
              <a:t> =</a:t>
            </a:r>
            <a:r>
              <a:rPr lang="en-US" baseline="0" dirty="0"/>
              <a:t> angle between fringe and center</a:t>
            </a:r>
          </a:p>
          <a:p>
            <a:r>
              <a:rPr lang="en-US" baseline="0" dirty="0"/>
              <a:t>m = integer</a:t>
            </a:r>
          </a:p>
          <a:p>
            <a:r>
              <a:rPr lang="el-GR" baseline="0" dirty="0"/>
              <a:t>λ</a:t>
            </a:r>
            <a:r>
              <a:rPr lang="en-US" baseline="0" dirty="0"/>
              <a:t> = wavelength</a:t>
            </a:r>
          </a:p>
          <a:p>
            <a:r>
              <a:rPr lang="en-US" baseline="0" dirty="0"/>
              <a:t>d = distance between slits</a:t>
            </a:r>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83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r>
                            <a:rPr lang="en-US" b="0" i="1" dirty="0" smtClean="0">
                              <a:latin typeface="Cambria Math"/>
                            </a:rPr>
                            <m:t>𝜃</m:t>
                          </m:r>
                        </m:e>
                      </m:func>
                      <m:r>
                        <a:rPr lang="en-US" i="1" dirty="0" smtClean="0">
                          <a:latin typeface="Cambria Math"/>
                        </a:rPr>
                        <m:t>=</m:t>
                      </m:r>
                      <m:r>
                        <a:rPr lang="en-US" i="1" dirty="0" smtClean="0">
                          <a:latin typeface="Cambria Math"/>
                        </a:rPr>
                        <m:t>𝑚</m:t>
                      </m:r>
                      <m:f>
                        <m:fPr>
                          <m:ctrlPr>
                            <a:rPr lang="en-US" b="0" i="1" dirty="0" smtClean="0">
                              <a:latin typeface="Cambria Math" panose="02040503050406030204" pitchFamily="18" charset="0"/>
                            </a:rPr>
                          </m:ctrlPr>
                        </m:fPr>
                        <m:num>
                          <m:r>
                            <a:rPr lang="en-US" b="0" i="1" dirty="0" smtClean="0">
                              <a:latin typeface="Cambria Math"/>
                            </a:rPr>
                            <m:t>𝜆</m:t>
                          </m:r>
                        </m:num>
                        <m:den>
                          <m:r>
                            <a:rPr lang="en-US" i="1" dirty="0" smtClean="0">
                              <a:latin typeface="Cambria Math"/>
                            </a:rPr>
                            <m:t>𝑑</m:t>
                          </m:r>
                        </m:den>
                      </m:f>
                      <m:r>
                        <a:rPr lang="en-US" b="0" i="1" baseline="0" dirty="0" smtClean="0">
                          <a:latin typeface="Cambria Math" panose="02040503050406030204" pitchFamily="18" charset="0"/>
                          <a:sym typeface="Wingdings" pitchFamily="2" charset="2"/>
                        </a:rPr>
                        <m:t>→</m:t>
                      </m:r>
                      <m:func>
                        <m:funcPr>
                          <m:ctrlPr>
                            <a:rPr lang="en-US" b="0" i="1" dirty="0" smtClean="0">
                              <a:latin typeface="Cambria Math" panose="02040503050406030204" pitchFamily="18" charset="0"/>
                              <a:sym typeface="Wingdings" pitchFamily="2" charset="2"/>
                            </a:rPr>
                          </m:ctrlPr>
                        </m:funcPr>
                        <m:fName>
                          <m:r>
                            <m:rPr>
                              <m:sty m:val="p"/>
                            </m:rPr>
                            <a:rPr lang="en-US" i="0" dirty="0" smtClean="0">
                              <a:latin typeface="Cambria Math"/>
                              <a:sym typeface="Wingdings" pitchFamily="2" charset="2"/>
                            </a:rPr>
                            <m:t>sin</m:t>
                          </m:r>
                        </m:fName>
                        <m:e>
                          <m:r>
                            <a:rPr lang="en-US" b="0" i="1" dirty="0" smtClean="0">
                              <a:latin typeface="Cambria Math"/>
                              <a:sym typeface="Wingdings" pitchFamily="2" charset="2"/>
                            </a:rPr>
                            <m:t>𝜃</m:t>
                          </m:r>
                        </m:e>
                      </m:func>
                      <m:r>
                        <a:rPr lang="en-US" i="1" dirty="0" smtClean="0">
                          <a:latin typeface="Cambria Math"/>
                        </a:rPr>
                        <m:t>=3</m:t>
                      </m:r>
                      <m:f>
                        <m:fPr>
                          <m:ctrlPr>
                            <a:rPr lang="en-US" i="1" baseline="0" dirty="0" smtClean="0">
                              <a:latin typeface="Cambria Math" panose="02040503050406030204" pitchFamily="18" charset="0"/>
                            </a:rPr>
                          </m:ctrlPr>
                        </m:fPr>
                        <m:num>
                          <m:r>
                            <a:rPr lang="en-US" i="1" dirty="0" smtClean="0">
                              <a:latin typeface="Cambria Math"/>
                            </a:rPr>
                            <m:t>630</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−9</m:t>
                              </m:r>
                            </m:sup>
                          </m:sSup>
                          <m:r>
                            <a:rPr lang="en-US" i="1" baseline="0" dirty="0" smtClean="0">
                              <a:latin typeface="Cambria Math"/>
                            </a:rPr>
                            <m:t> </m:t>
                          </m:r>
                          <m:r>
                            <a:rPr lang="en-US" i="1" baseline="0" dirty="0" smtClean="0">
                              <a:latin typeface="Cambria Math"/>
                            </a:rPr>
                            <m:t>𝑚</m:t>
                          </m:r>
                        </m:num>
                        <m:den>
                          <m:r>
                            <a:rPr lang="en-US" i="1" baseline="0" dirty="0" smtClean="0">
                              <a:latin typeface="Cambria Math"/>
                            </a:rPr>
                            <m:t>3</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i="1" baseline="0" dirty="0" smtClean="0">
                              <a:latin typeface="Cambria Math"/>
                            </a:rPr>
                            <m:t> </m:t>
                          </m:r>
                          <m:r>
                            <a:rPr lang="en-US" i="1" baseline="0" dirty="0" smtClean="0">
                              <a:latin typeface="Cambria Math"/>
                            </a:rPr>
                            <m:t>𝑚</m:t>
                          </m:r>
                        </m:den>
                      </m:f>
                      <m:r>
                        <a:rPr lang="en-US" b="0" i="1" baseline="0" dirty="0" smtClean="0">
                          <a:latin typeface="Cambria Math" panose="02040503050406030204" pitchFamily="18" charset="0"/>
                          <a:sym typeface="Wingdings" pitchFamily="2" charset="2"/>
                        </a:rPr>
                        <m:t>→</m:t>
                      </m:r>
                      <m:func>
                        <m:funcPr>
                          <m:ctrlPr>
                            <a:rPr lang="en-US" b="0" i="1" baseline="0" dirty="0" smtClean="0">
                              <a:latin typeface="Cambria Math" panose="02040503050406030204" pitchFamily="18" charset="0"/>
                              <a:sym typeface="Wingdings" pitchFamily="2" charset="2"/>
                            </a:rPr>
                          </m:ctrlPr>
                        </m:funcPr>
                        <m:fName>
                          <m:r>
                            <m:rPr>
                              <m:sty m:val="p"/>
                            </m:rPr>
                            <a:rPr lang="en-US" i="0" baseline="0" dirty="0" smtClean="0">
                              <a:latin typeface="Cambria Math"/>
                              <a:sym typeface="Wingdings" pitchFamily="2" charset="2"/>
                            </a:rPr>
                            <m:t>sin</m:t>
                          </m:r>
                        </m:fName>
                        <m:e>
                          <m:r>
                            <a:rPr lang="en-US" b="0" i="1" baseline="0" dirty="0" smtClean="0">
                              <a:latin typeface="Cambria Math"/>
                              <a:sym typeface="Wingdings" pitchFamily="2" charset="2"/>
                            </a:rPr>
                            <m:t>𝜃</m:t>
                          </m:r>
                        </m:e>
                      </m:func>
                      <m:r>
                        <a:rPr lang="en-US" i="1" dirty="0" smtClean="0">
                          <a:latin typeface="Cambria Math"/>
                        </a:rPr>
                        <m:t>=0.</m:t>
                      </m:r>
                      <m:r>
                        <a:rPr lang="en-US" b="0" i="1" dirty="0" smtClean="0">
                          <a:latin typeface="Cambria Math" panose="02040503050406030204" pitchFamily="18" charset="0"/>
                        </a:rPr>
                        <m:t>63</m:t>
                      </m:r>
                      <m:r>
                        <a:rPr lang="en-US" b="0" i="1" baseline="0" dirty="0" smtClean="0">
                          <a:latin typeface="Cambria Math" panose="02040503050406030204" pitchFamily="18" charset="0"/>
                          <a:sym typeface="Wingdings" pitchFamily="2" charset="2"/>
                        </a:rPr>
                        <m:t>→</m:t>
                      </m:r>
                      <m:r>
                        <a:rPr lang="el-GR" i="1" dirty="0" smtClean="0">
                          <a:latin typeface="Cambria Math"/>
                        </a:rPr>
                        <m:t>𝜃</m:t>
                      </m:r>
                      <m:r>
                        <a:rPr lang="en-US" i="1" dirty="0" smtClean="0">
                          <a:latin typeface="Cambria Math"/>
                        </a:rPr>
                        <m:t>=39.0501°</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func>
                        <m:funcPr>
                          <m:ctrlPr>
                            <a:rPr lang="en-US" b="0" i="1" dirty="0" smtClean="0">
                              <a:latin typeface="Cambria Math" panose="02040503050406030204" pitchFamily="18" charset="0"/>
                            </a:rPr>
                          </m:ctrlPr>
                        </m:funcPr>
                        <m:fName>
                          <m:r>
                            <m:rPr>
                              <m:sty m:val="p"/>
                            </m:rPr>
                            <a:rPr lang="en-US" b="0" i="0" dirty="0" smtClean="0">
                              <a:latin typeface="Cambria Math"/>
                            </a:rPr>
                            <m:t>tan</m:t>
                          </m:r>
                        </m:fName>
                        <m:e>
                          <m:r>
                            <a:rPr lang="en-US" b="0" i="1" dirty="0" smtClean="0">
                              <a:latin typeface="Cambria Math"/>
                            </a:rPr>
                            <m:t>39.0501°</m:t>
                          </m:r>
                        </m:e>
                      </m:func>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𝑥</m:t>
                          </m:r>
                        </m:num>
                        <m:den>
                          <m:r>
                            <a:rPr lang="en-US" i="1" dirty="0" smtClean="0">
                              <a:latin typeface="Cambria Math"/>
                            </a:rPr>
                            <m:t>5</m:t>
                          </m:r>
                          <m:r>
                            <a:rPr lang="en-US" b="0" i="1" dirty="0" smtClean="0">
                              <a:latin typeface="Cambria Math"/>
                            </a:rPr>
                            <m:t> </m:t>
                          </m:r>
                          <m:r>
                            <a:rPr lang="en-US" i="1" dirty="0" smtClean="0">
                              <a:latin typeface="Cambria Math"/>
                            </a:rPr>
                            <m:t>𝑚</m:t>
                          </m:r>
                        </m:den>
                      </m:f>
                      <m:r>
                        <a:rPr lang="en-US" b="0" i="1" baseline="0" dirty="0" smtClean="0">
                          <a:latin typeface="Cambria Math" panose="02040503050406030204" pitchFamily="18" charset="0"/>
                          <a:sym typeface="Wingdings" pitchFamily="2" charset="2"/>
                        </a:rPr>
                        <m:t>→</m:t>
                      </m:r>
                      <m:r>
                        <a:rPr lang="en-US" i="1" dirty="0" smtClean="0">
                          <a:latin typeface="Cambria Math"/>
                          <a:sym typeface="Wingdings" pitchFamily="2" charset="2"/>
                        </a:rPr>
                        <m:t>5</m:t>
                      </m:r>
                      <m:r>
                        <a:rPr lang="en-US" b="0" i="1" dirty="0" smtClean="0">
                          <a:latin typeface="Cambria Math"/>
                          <a:sym typeface="Wingdings" pitchFamily="2" charset="2"/>
                        </a:rPr>
                        <m:t> </m:t>
                      </m:r>
                      <m:r>
                        <a:rPr lang="en-US" i="1" dirty="0" smtClean="0">
                          <a:latin typeface="Cambria Math"/>
                          <a:sym typeface="Wingdings" pitchFamily="2" charset="2"/>
                        </a:rPr>
                        <m:t>𝑚</m:t>
                      </m:r>
                      <m:r>
                        <a:rPr lang="en-US" i="1" dirty="0" smtClean="0">
                          <a:latin typeface="Cambria Math"/>
                          <a:sym typeface="Wingdings" pitchFamily="2" charset="2"/>
                        </a:rPr>
                        <m:t> </m:t>
                      </m:r>
                      <m:d>
                        <m:dPr>
                          <m:ctrlPr>
                            <a:rPr lang="en-US" b="0" i="1" dirty="0" smtClean="0">
                              <a:latin typeface="Cambria Math" panose="02040503050406030204" pitchFamily="18" charset="0"/>
                              <a:sym typeface="Wingdings" pitchFamily="2" charset="2"/>
                            </a:rPr>
                          </m:ctrlPr>
                        </m:dPr>
                        <m:e>
                          <m:func>
                            <m:funcPr>
                              <m:ctrlPr>
                                <a:rPr lang="en-US" b="0" i="1" dirty="0" smtClean="0">
                                  <a:latin typeface="Cambria Math" panose="02040503050406030204" pitchFamily="18" charset="0"/>
                                  <a:sym typeface="Wingdings" pitchFamily="2" charset="2"/>
                                </a:rPr>
                              </m:ctrlPr>
                            </m:funcPr>
                            <m:fName>
                              <m:r>
                                <m:rPr>
                                  <m:sty m:val="p"/>
                                </m:rPr>
                                <a:rPr lang="en-US" i="0" dirty="0" smtClean="0">
                                  <a:latin typeface="Cambria Math"/>
                                  <a:sym typeface="Wingdings" pitchFamily="2" charset="2"/>
                                </a:rPr>
                                <m:t>tan</m:t>
                              </m:r>
                            </m:fName>
                            <m:e>
                              <m:r>
                                <a:rPr lang="en-US" b="0" i="1" dirty="0" smtClean="0">
                                  <a:latin typeface="Cambria Math"/>
                                  <a:sym typeface="Wingdings" pitchFamily="2" charset="2"/>
                                </a:rPr>
                                <m:t>39.0501°</m:t>
                              </m:r>
                            </m:e>
                          </m:func>
                        </m:e>
                      </m:d>
                      <m:r>
                        <a:rPr lang="en-US" i="1" dirty="0" smtClean="0">
                          <a:latin typeface="Cambria Math"/>
                          <a:sym typeface="Wingdings" pitchFamily="2" charset="2"/>
                        </a:rPr>
                        <m:t>=</m:t>
                      </m:r>
                      <m:r>
                        <a:rPr lang="en-US" i="1" dirty="0" smtClean="0">
                          <a:latin typeface="Cambria Math"/>
                          <a:sym typeface="Wingdings" pitchFamily="2" charset="2"/>
                        </a:rPr>
                        <m:t>𝑥</m:t>
                      </m:r>
                      <m:r>
                        <a:rPr lang="en-US" i="1" dirty="0" smtClean="0">
                          <a:latin typeface="Cambria Math"/>
                          <a:sym typeface="Wingdings" pitchFamily="2" charset="2"/>
                        </a:rPr>
                        <m:t>=4.06 </m:t>
                      </m:r>
                      <m:r>
                        <a:rPr lang="en-US" i="1" dirty="0" smtClean="0">
                          <a:latin typeface="Cambria Math"/>
                          <a:sym typeface="Wingdings" pitchFamily="2" charset="2"/>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b="0" i="0" dirty="0" smtClean="0">
                    <a:latin typeface="Cambria Math"/>
                  </a:rPr>
                  <a:t>sin⁡𝜃</a:t>
                </a:r>
                <a:r>
                  <a:rPr lang="en-US" i="0" dirty="0" smtClean="0">
                    <a:latin typeface="Cambria Math"/>
                  </a:rPr>
                  <a:t>=𝑚</a:t>
                </a:r>
                <a:r>
                  <a:rPr lang="en-US" b="0" i="0" dirty="0" smtClean="0">
                    <a:latin typeface="Cambria Math"/>
                  </a:rPr>
                  <a:t> 𝜆/</a:t>
                </a:r>
                <a:r>
                  <a:rPr lang="en-US" i="0" dirty="0" smtClean="0">
                    <a:latin typeface="Cambria Math"/>
                  </a:rPr>
                  <a:t>𝑑</a:t>
                </a:r>
                <a:r>
                  <a:rPr lang="en-US" i="0" dirty="0" smtClean="0">
                    <a:latin typeface="Cambria Math"/>
                    <a:sym typeface="Wingdings" pitchFamily="2" charset="2"/>
                  </a:rPr>
                  <a:t>sin</a:t>
                </a:r>
                <a:r>
                  <a:rPr lang="en-US" b="0" i="0" dirty="0" smtClean="0">
                    <a:latin typeface="Cambria Math"/>
                    <a:sym typeface="Wingdings" pitchFamily="2" charset="2"/>
                  </a:rPr>
                  <a:t>⁡𝜃</a:t>
                </a:r>
                <a:r>
                  <a:rPr lang="en-US" i="0" dirty="0" smtClean="0">
                    <a:latin typeface="Cambria Math"/>
                  </a:rPr>
                  <a:t>=3 </a:t>
                </a:r>
                <a:r>
                  <a:rPr lang="en-US" i="0" baseline="0" dirty="0" smtClean="0">
                    <a:latin typeface="Cambria Math"/>
                  </a:rPr>
                  <a:t>(</a:t>
                </a:r>
                <a:r>
                  <a:rPr lang="en-US" i="0" dirty="0" smtClean="0">
                    <a:latin typeface="Cambria Math"/>
                  </a:rPr>
                  <a:t>630</a:t>
                </a:r>
                <a:r>
                  <a:rPr lang="en-US" b="0" i="0" dirty="0" smtClean="0">
                    <a:latin typeface="Cambria Math"/>
                  </a:rPr>
                  <a:t>×〖</a:t>
                </a:r>
                <a:r>
                  <a:rPr lang="en-US" i="0" dirty="0" smtClean="0">
                    <a:latin typeface="Cambria Math"/>
                  </a:rPr>
                  <a:t>10</a:t>
                </a:r>
                <a:r>
                  <a:rPr lang="en-US" b="0" i="0" dirty="0" smtClean="0">
                    <a:latin typeface="Cambria Math"/>
                  </a:rPr>
                  <a:t>〗^(−9)</a:t>
                </a:r>
                <a:r>
                  <a:rPr lang="en-US" b="0" i="0" baseline="0" dirty="0" smtClean="0">
                    <a:latin typeface="Cambria Math"/>
                  </a:rPr>
                  <a:t> </a:t>
                </a:r>
                <a:r>
                  <a:rPr lang="en-US" i="0" baseline="0" dirty="0" smtClean="0">
                    <a:latin typeface="Cambria Math"/>
                  </a:rPr>
                  <a:t> 𝑚)/(3</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 𝑚)</a:t>
                </a:r>
                <a:r>
                  <a:rPr lang="en-US" i="0" baseline="0" dirty="0" smtClean="0">
                    <a:latin typeface="Cambria Math"/>
                    <a:sym typeface="Wingdings" pitchFamily="2" charset="2"/>
                  </a:rPr>
                  <a:t>sin</a:t>
                </a:r>
                <a:r>
                  <a:rPr lang="en-US" b="0" i="0" baseline="0" dirty="0" smtClean="0">
                    <a:latin typeface="Cambria Math"/>
                    <a:sym typeface="Wingdings" pitchFamily="2" charset="2"/>
                  </a:rPr>
                  <a:t>⁡𝜃</a:t>
                </a:r>
                <a:r>
                  <a:rPr lang="en-US" i="0" dirty="0" smtClean="0">
                    <a:latin typeface="Cambria Math"/>
                  </a:rPr>
                  <a:t>=0.39 </a:t>
                </a:r>
                <a:r>
                  <a:rPr lang="en-US" i="0" dirty="0" smtClean="0">
                    <a:latin typeface="Cambria Math"/>
                    <a:sym typeface="Wingdings" pitchFamily="2" charset="2"/>
                  </a:rPr>
                  <a:t> </a:t>
                </a:r>
                <a:r>
                  <a:rPr lang="el-GR" i="0" dirty="0" smtClean="0">
                    <a:latin typeface="Cambria Math"/>
                  </a:rPr>
                  <a:t>𝜃</a:t>
                </a:r>
                <a:r>
                  <a:rPr lang="en-US" i="0" dirty="0" smtClean="0">
                    <a:latin typeface="Cambria Math"/>
                  </a:rPr>
                  <a:t>=39.0501°</a:t>
                </a:r>
                <a:endParaRPr lang="en-US" dirty="0" smtClean="0"/>
              </a:p>
              <a:p>
                <a:endParaRPr lang="en-US" dirty="0" smtClean="0"/>
              </a:p>
              <a:p>
                <a:r>
                  <a:rPr lang="en-US" b="0" i="0" dirty="0" smtClean="0">
                    <a:latin typeface="Cambria Math"/>
                  </a:rPr>
                  <a:t>tan⁡〖39.0501°〗</a:t>
                </a:r>
                <a:r>
                  <a:rPr lang="en-US" i="0" dirty="0" smtClean="0">
                    <a:latin typeface="Cambria Math"/>
                  </a:rPr>
                  <a:t>=𝑥/(5</a:t>
                </a:r>
                <a:r>
                  <a:rPr lang="en-US" b="0" i="0" dirty="0" smtClean="0">
                    <a:latin typeface="Cambria Math"/>
                  </a:rPr>
                  <a:t> </a:t>
                </a:r>
                <a:r>
                  <a:rPr lang="en-US" i="0" dirty="0" smtClean="0">
                    <a:latin typeface="Cambria Math"/>
                  </a:rPr>
                  <a:t>𝑚)  </a:t>
                </a:r>
                <a:r>
                  <a:rPr lang="en-US" i="0" dirty="0" smtClean="0">
                    <a:latin typeface="Cambria Math"/>
                    <a:sym typeface="Wingdings" pitchFamily="2" charset="2"/>
                  </a:rPr>
                  <a:t> 5</a:t>
                </a:r>
                <a:r>
                  <a:rPr lang="en-US" b="0" i="0" dirty="0" smtClean="0">
                    <a:latin typeface="Cambria Math"/>
                    <a:sym typeface="Wingdings" pitchFamily="2" charset="2"/>
                  </a:rPr>
                  <a:t> </a:t>
                </a:r>
                <a:r>
                  <a:rPr lang="en-US" i="0" dirty="0" smtClean="0">
                    <a:latin typeface="Cambria Math"/>
                    <a:sym typeface="Wingdings" pitchFamily="2" charset="2"/>
                  </a:rPr>
                  <a:t>𝑚 </a:t>
                </a:r>
                <a:r>
                  <a:rPr lang="en-US" b="0" i="0" dirty="0" smtClean="0">
                    <a:latin typeface="Cambria Math"/>
                    <a:sym typeface="Wingdings" pitchFamily="2" charset="2"/>
                  </a:rPr>
                  <a:t>(</a:t>
                </a:r>
                <a:r>
                  <a:rPr lang="en-US" i="0" dirty="0" smtClean="0">
                    <a:latin typeface="Cambria Math"/>
                    <a:sym typeface="Wingdings" pitchFamily="2" charset="2"/>
                  </a:rPr>
                  <a:t>tan</a:t>
                </a:r>
                <a:r>
                  <a:rPr lang="en-US" b="0" i="0" dirty="0" smtClean="0">
                    <a:latin typeface="Cambria Math"/>
                    <a:sym typeface="Wingdings" pitchFamily="2" charset="2"/>
                  </a:rPr>
                  <a:t>⁡〖39.0501°〗 )</a:t>
                </a:r>
                <a:r>
                  <a:rPr lang="en-US" i="0" dirty="0" smtClean="0">
                    <a:latin typeface="Cambria Math"/>
                    <a:sym typeface="Wingdings" pitchFamily="2" charset="2"/>
                  </a:rPr>
                  <a:t>=𝑥=4.06 𝑚</a:t>
                </a:r>
                <a:endParaRPr lang="en-US" dirty="0"/>
              </a:p>
            </p:txBody>
          </p:sp>
        </mc:Fallback>
      </mc:AlternateContent>
      <p:sp>
        <p:nvSpPr>
          <p:cNvPr id="4" name="Slide Number Placeholder 3"/>
          <p:cNvSpPr>
            <a:spLocks noGrp="1"/>
          </p:cNvSpPr>
          <p:nvPr>
            <p:ph type="sldNum" sz="quarter" idx="10"/>
          </p:nvPr>
        </p:nvSpPr>
        <p:spPr/>
        <p:txBody>
          <a:bodyPr/>
          <a:lstStyle/>
          <a:p>
            <a:fld id="{8D44F9F6-11C8-44DB-B6E2-CF3B026FFB80}" type="slidenum">
              <a:rPr lang="en-US" smtClean="0"/>
              <a:pPr/>
              <a:t>84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85</a:t>
            </a:fld>
            <a:endParaRPr lang="en-US"/>
          </a:p>
        </p:txBody>
      </p:sp>
    </p:spTree>
    <p:extLst>
      <p:ext uri="{BB962C8B-B14F-4D97-AF65-F5344CB8AC3E}">
        <p14:creationId xmlns:p14="http://schemas.microsoft.com/office/powerpoint/2010/main" val="1903559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Have a couple diffraction gratings to play with</a:t>
            </a:r>
          </a:p>
        </p:txBody>
      </p:sp>
      <p:sp>
        <p:nvSpPr>
          <p:cNvPr id="4" name="Slide Number Placeholder 3"/>
          <p:cNvSpPr>
            <a:spLocks noGrp="1"/>
          </p:cNvSpPr>
          <p:nvPr>
            <p:ph type="sldNum" sz="quarter" idx="10"/>
          </p:nvPr>
        </p:nvSpPr>
        <p:spPr/>
        <p:txBody>
          <a:bodyPr/>
          <a:lstStyle/>
          <a:p>
            <a:fld id="{8D44F9F6-11C8-44DB-B6E2-CF3B026FFB80}" type="slidenum">
              <a:rPr lang="en-US" smtClean="0"/>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unc>
                        <m:funcPr>
                          <m:ctrlPr>
                            <a:rPr lang="en-US" b="0" i="1" dirty="0" smtClean="0">
                              <a:latin typeface="Cambria Math" panose="02040503050406030204" pitchFamily="18" charset="0"/>
                            </a:rPr>
                          </m:ctrlPr>
                        </m:funcPr>
                        <m:fName>
                          <m:r>
                            <m:rPr>
                              <m:sty m:val="p"/>
                            </m:rPr>
                            <a:rPr lang="en-US" i="0" dirty="0" smtClean="0">
                              <a:latin typeface="Cambria Math"/>
                            </a:rPr>
                            <m:t>tan</m:t>
                          </m:r>
                        </m:fName>
                        <m:e>
                          <m:r>
                            <a:rPr lang="en-US" b="0" i="1" dirty="0" smtClean="0">
                              <a:latin typeface="Cambria Math"/>
                            </a:rPr>
                            <m:t>𝜃</m:t>
                          </m:r>
                        </m:e>
                      </m:func>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13.5</m:t>
                          </m:r>
                          <m:r>
                            <a:rPr lang="en-US" b="0" i="1" baseline="0" dirty="0" smtClean="0">
                              <a:latin typeface="Cambria Math"/>
                            </a:rPr>
                            <m:t> </m:t>
                          </m:r>
                          <m:r>
                            <a:rPr lang="en-US" i="1" baseline="0" dirty="0" smtClean="0">
                              <a:latin typeface="Cambria Math"/>
                            </a:rPr>
                            <m:t>𝑐𝑚</m:t>
                          </m:r>
                        </m:num>
                        <m:den>
                          <m:r>
                            <a:rPr lang="en-US" i="1" baseline="0" dirty="0" smtClean="0">
                              <a:latin typeface="Cambria Math"/>
                            </a:rPr>
                            <m:t>50</m:t>
                          </m:r>
                          <m:r>
                            <a:rPr lang="en-US" b="0" i="1" baseline="0" dirty="0" smtClean="0">
                              <a:latin typeface="Cambria Math"/>
                            </a:rPr>
                            <m:t> </m:t>
                          </m:r>
                          <m:r>
                            <a:rPr lang="en-US" i="1" baseline="0" dirty="0" smtClean="0">
                              <a:latin typeface="Cambria Math"/>
                            </a:rPr>
                            <m:t>𝑐𝑚</m:t>
                          </m:r>
                        </m:den>
                      </m:f>
                      <m:r>
                        <a:rPr lang="en-US" b="0" i="1" baseline="0" dirty="0" smtClean="0">
                          <a:latin typeface="Cambria Math" panose="02040503050406030204" pitchFamily="18" charset="0"/>
                          <a:sym typeface="Wingdings" pitchFamily="2" charset="2"/>
                        </a:rPr>
                        <m:t>→</m:t>
                      </m:r>
                      <m:r>
                        <a:rPr lang="el-GR" i="1" baseline="0" dirty="0" smtClean="0">
                          <a:latin typeface="Cambria Math"/>
                        </a:rPr>
                        <m:t>𝜃</m:t>
                      </m:r>
                      <m:r>
                        <a:rPr lang="en-US" i="1" baseline="0" dirty="0" smtClean="0">
                          <a:latin typeface="Cambria Math"/>
                        </a:rPr>
                        <m:t>=</m:t>
                      </m:r>
                      <m:func>
                        <m:funcPr>
                          <m:ctrlPr>
                            <a:rPr lang="en-US" b="0" i="1" baseline="0" dirty="0" smtClean="0">
                              <a:latin typeface="Cambria Math" panose="02040503050406030204" pitchFamily="18" charset="0"/>
                            </a:rPr>
                          </m:ctrlPr>
                        </m:funcPr>
                        <m:fName>
                          <m:sSup>
                            <m:sSupPr>
                              <m:ctrlPr>
                                <a:rPr lang="en-US" b="0" i="1" baseline="0" dirty="0" smtClean="0">
                                  <a:latin typeface="Cambria Math" panose="02040503050406030204" pitchFamily="18" charset="0"/>
                                </a:rPr>
                              </m:ctrlPr>
                            </m:sSupPr>
                            <m:e>
                              <m:r>
                                <m:rPr>
                                  <m:sty m:val="p"/>
                                </m:rPr>
                                <a:rPr lang="en-US" i="0" baseline="0" dirty="0" smtClean="0">
                                  <a:latin typeface="Cambria Math"/>
                                </a:rPr>
                                <m:t>tan</m:t>
                              </m:r>
                            </m:e>
                            <m:sup>
                              <m:r>
                                <a:rPr lang="en-US" b="0" i="1" baseline="0" dirty="0" smtClean="0">
                                  <a:latin typeface="Cambria Math"/>
                                </a:rPr>
                                <m:t>−1</m:t>
                              </m:r>
                            </m:sup>
                          </m:sSup>
                        </m:fName>
                        <m:e>
                          <m:f>
                            <m:fPr>
                              <m:ctrlPr>
                                <a:rPr lang="en-US" b="0" i="1" baseline="0" dirty="0" smtClean="0">
                                  <a:latin typeface="Cambria Math" panose="02040503050406030204" pitchFamily="18" charset="0"/>
                                </a:rPr>
                              </m:ctrlPr>
                            </m:fPr>
                            <m:num>
                              <m:r>
                                <a:rPr lang="en-US" b="0" i="1" baseline="0" dirty="0" smtClean="0">
                                  <a:latin typeface="Cambria Math"/>
                                </a:rPr>
                                <m:t>13.5</m:t>
                              </m:r>
                            </m:num>
                            <m:den>
                              <m:r>
                                <a:rPr lang="en-US" b="0" i="1" baseline="0" dirty="0" smtClean="0">
                                  <a:latin typeface="Cambria Math"/>
                                </a:rPr>
                                <m:t>50</m:t>
                              </m:r>
                            </m:den>
                          </m:f>
                        </m:e>
                      </m:func>
                      <m:r>
                        <a:rPr lang="en-US" i="1" baseline="0" dirty="0" smtClean="0">
                          <a:latin typeface="Cambria Math"/>
                        </a:rPr>
                        <m:t>=15.11</m:t>
                      </m:r>
                      <m:r>
                        <a:rPr lang="en-US" b="0" i="1" baseline="0" dirty="0" smtClean="0">
                          <a:latin typeface="Cambria Math"/>
                        </a:rPr>
                        <m:t>°</m:t>
                      </m:r>
                    </m:oMath>
                  </m:oMathPara>
                </a14:m>
                <a:endParaRPr lang="en-US" baseline="0" dirty="0"/>
              </a:p>
              <a:p>
                <a:endParaRPr lang="en-US" baseline="0" dirty="0"/>
              </a:p>
              <a:p>
                <a:pPr/>
                <a14:m>
                  <m:oMathPara xmlns:m="http://schemas.openxmlformats.org/officeDocument/2006/math">
                    <m:oMathParaPr>
                      <m:jc m:val="centerGroup"/>
                    </m:oMathParaPr>
                    <m:oMath xmlns:m="http://schemas.openxmlformats.org/officeDocument/2006/math">
                      <m:func>
                        <m:funcPr>
                          <m:ctrlPr>
                            <a:rPr lang="en-US" b="0" i="1" baseline="0" dirty="0" smtClean="0">
                              <a:latin typeface="Cambria Math" panose="02040503050406030204" pitchFamily="18" charset="0"/>
                            </a:rPr>
                          </m:ctrlPr>
                        </m:funcPr>
                        <m:fName>
                          <m:r>
                            <m:rPr>
                              <m:sty m:val="p"/>
                            </m:rPr>
                            <a:rPr lang="en-US" i="0" baseline="0" dirty="0" smtClean="0">
                              <a:latin typeface="Cambria Math"/>
                            </a:rPr>
                            <m:t>sin</m:t>
                          </m:r>
                        </m:fName>
                        <m:e>
                          <m:r>
                            <a:rPr lang="en-US" b="0" i="1" baseline="0" dirty="0" smtClean="0">
                              <a:latin typeface="Cambria Math"/>
                            </a:rPr>
                            <m:t>𝜃</m:t>
                          </m:r>
                        </m:e>
                      </m:func>
                      <m:r>
                        <a:rPr lang="en-US" i="1" baseline="0" dirty="0" smtClean="0">
                          <a:latin typeface="Cambria Math"/>
                        </a:rPr>
                        <m:t>=</m:t>
                      </m:r>
                      <m:r>
                        <a:rPr lang="en-US" i="1" baseline="0" dirty="0" smtClean="0">
                          <a:latin typeface="Cambria Math"/>
                        </a:rPr>
                        <m:t>𝑚</m:t>
                      </m:r>
                      <m:f>
                        <m:fPr>
                          <m:ctrlPr>
                            <a:rPr lang="en-US" b="0" i="1" baseline="0" dirty="0" smtClean="0">
                              <a:latin typeface="Cambria Math" panose="02040503050406030204" pitchFamily="18" charset="0"/>
                            </a:rPr>
                          </m:ctrlPr>
                        </m:fPr>
                        <m:num>
                          <m:r>
                            <a:rPr lang="en-US" b="0" i="1" baseline="0" dirty="0" smtClean="0">
                              <a:latin typeface="Cambria Math"/>
                            </a:rPr>
                            <m:t>𝜆</m:t>
                          </m:r>
                        </m:num>
                        <m:den>
                          <m:r>
                            <a:rPr lang="en-US" i="1" baseline="0" dirty="0" smtClean="0">
                              <a:latin typeface="Cambria Math"/>
                            </a:rPr>
                            <m:t>𝑑</m:t>
                          </m:r>
                        </m:den>
                      </m:f>
                      <m:r>
                        <a:rPr lang="en-US" b="0" i="1" baseline="0" dirty="0" smtClean="0">
                          <a:latin typeface="Cambria Math" panose="02040503050406030204" pitchFamily="18" charset="0"/>
                          <a:sym typeface="Wingdings" pitchFamily="2" charset="2"/>
                        </a:rPr>
                        <m:t>→</m:t>
                      </m:r>
                      <m:func>
                        <m:funcPr>
                          <m:ctrlPr>
                            <a:rPr lang="en-US" b="0" i="1" baseline="0" dirty="0" smtClean="0">
                              <a:latin typeface="Cambria Math" panose="02040503050406030204" pitchFamily="18" charset="0"/>
                              <a:sym typeface="Wingdings" pitchFamily="2" charset="2"/>
                            </a:rPr>
                          </m:ctrlPr>
                        </m:funcPr>
                        <m:fName>
                          <m:r>
                            <m:rPr>
                              <m:sty m:val="p"/>
                            </m:rPr>
                            <a:rPr lang="en-US" i="0" baseline="0" dirty="0" smtClean="0">
                              <a:latin typeface="Cambria Math"/>
                              <a:sym typeface="Wingdings" pitchFamily="2" charset="2"/>
                            </a:rPr>
                            <m:t>sin</m:t>
                          </m:r>
                        </m:fName>
                        <m:e>
                          <m:r>
                            <a:rPr lang="en-US" b="0" i="1" baseline="0" dirty="0" smtClean="0">
                              <a:latin typeface="Cambria Math"/>
                              <a:sym typeface="Wingdings" pitchFamily="2" charset="2"/>
                            </a:rPr>
                            <m:t>15.11°</m:t>
                          </m:r>
                        </m:e>
                      </m:func>
                      <m:r>
                        <a:rPr lang="en-US" i="1" dirty="0" smtClean="0">
                          <a:latin typeface="Cambria Math"/>
                        </a:rPr>
                        <m:t>=2</m:t>
                      </m:r>
                      <m:f>
                        <m:fPr>
                          <m:ctrlPr>
                            <a:rPr lang="en-US" i="1" baseline="0" dirty="0" smtClean="0">
                              <a:latin typeface="Cambria Math" panose="02040503050406030204" pitchFamily="18" charset="0"/>
                            </a:rPr>
                          </m:ctrlPr>
                        </m:fPr>
                        <m:num>
                          <m:r>
                            <a:rPr lang="en-US" i="1" dirty="0" smtClean="0">
                              <a:latin typeface="Cambria Math"/>
                            </a:rPr>
                            <m:t>650</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−9</m:t>
                              </m:r>
                            </m:sup>
                          </m:sSup>
                          <m:r>
                            <a:rPr lang="en-US" b="0" i="1" dirty="0" smtClean="0">
                              <a:latin typeface="Cambria Math"/>
                            </a:rPr>
                            <m:t> </m:t>
                          </m:r>
                          <m:r>
                            <a:rPr lang="en-US" i="1" baseline="0" dirty="0" smtClean="0">
                              <a:latin typeface="Cambria Math"/>
                            </a:rPr>
                            <m:t>𝑚</m:t>
                          </m:r>
                        </m:num>
                        <m:den>
                          <m:r>
                            <a:rPr lang="en-US" i="1" baseline="0" dirty="0" smtClean="0">
                              <a:latin typeface="Cambria Math"/>
                            </a:rPr>
                            <m:t>𝑑</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𝑑</m:t>
                      </m:r>
                      <m:r>
                        <a:rPr lang="en-US" i="1" baseline="0" dirty="0" smtClean="0">
                          <a:latin typeface="Cambria Math"/>
                          <a:sym typeface="Wingdings" pitchFamily="2" charset="2"/>
                        </a:rPr>
                        <m:t>=2</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650</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−9</m:t>
                              </m:r>
                            </m:sup>
                          </m:sSup>
                          <m:r>
                            <a:rPr lang="en-US" b="0" i="1" baseline="0" dirty="0" smtClean="0">
                              <a:latin typeface="Cambria Math"/>
                              <a:sym typeface="Wingdings" pitchFamily="2" charset="2"/>
                            </a:rPr>
                            <m:t> </m:t>
                          </m:r>
                          <m:r>
                            <a:rPr lang="en-US" i="1" baseline="0" dirty="0" smtClean="0">
                              <a:latin typeface="Cambria Math"/>
                              <a:sym typeface="Wingdings" pitchFamily="2" charset="2"/>
                            </a:rPr>
                            <m:t>𝑚</m:t>
                          </m:r>
                        </m:num>
                        <m:den>
                          <m:func>
                            <m:funcPr>
                              <m:ctrlPr>
                                <a:rPr lang="en-US" b="0" i="1" baseline="0" dirty="0" smtClean="0">
                                  <a:latin typeface="Cambria Math" panose="02040503050406030204" pitchFamily="18" charset="0"/>
                                  <a:sym typeface="Wingdings" pitchFamily="2" charset="2"/>
                                </a:rPr>
                              </m:ctrlPr>
                            </m:funcPr>
                            <m:fName>
                              <m:r>
                                <m:rPr>
                                  <m:sty m:val="p"/>
                                </m:rPr>
                                <a:rPr lang="en-US" i="0" baseline="0" dirty="0" smtClean="0">
                                  <a:latin typeface="Cambria Math"/>
                                  <a:sym typeface="Wingdings" pitchFamily="2" charset="2"/>
                                </a:rPr>
                                <m:t>sin</m:t>
                              </m:r>
                            </m:fName>
                            <m:e>
                              <m:r>
                                <a:rPr lang="en-US" b="0" i="1" baseline="0" dirty="0" smtClean="0">
                                  <a:latin typeface="Cambria Math"/>
                                  <a:sym typeface="Wingdings" pitchFamily="2" charset="2"/>
                                </a:rPr>
                                <m:t>15.11°</m:t>
                              </m:r>
                            </m:e>
                          </m:func>
                        </m:den>
                      </m:f>
                      <m:r>
                        <a:rPr lang="en-US" i="1" dirty="0" smtClean="0">
                          <a:latin typeface="Cambria Math"/>
                        </a:rPr>
                        <m:t>=4.99</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−6</m:t>
                          </m:r>
                        </m:sup>
                      </m:sSup>
                      <m:r>
                        <a:rPr lang="en-US" b="0" i="1" dirty="0" smtClean="0">
                          <a:latin typeface="Cambria Math"/>
                        </a:rPr>
                        <m:t> </m:t>
                      </m:r>
                      <m:r>
                        <a:rPr lang="en-US" i="1" baseline="0" dirty="0" smtClean="0">
                          <a:latin typeface="Cambria Math"/>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tan</a:t>
                </a:r>
                <a:r>
                  <a:rPr lang="en-US" b="0" i="0" dirty="0" smtClean="0">
                    <a:latin typeface="Cambria Math"/>
                  </a:rPr>
                  <a:t>⁡𝜃</a:t>
                </a:r>
                <a:r>
                  <a:rPr lang="en-US" i="0" baseline="0" dirty="0" smtClean="0">
                    <a:latin typeface="Cambria Math"/>
                  </a:rPr>
                  <a:t>=(13.5</a:t>
                </a:r>
                <a:r>
                  <a:rPr lang="en-US" b="0" i="0" baseline="0" dirty="0" smtClean="0">
                    <a:latin typeface="Cambria Math"/>
                  </a:rPr>
                  <a:t> </a:t>
                </a:r>
                <a:r>
                  <a:rPr lang="en-US" i="0" baseline="0" dirty="0" smtClean="0">
                    <a:latin typeface="Cambria Math"/>
                  </a:rPr>
                  <a:t>𝑐𝑚)/(50</a:t>
                </a:r>
                <a:r>
                  <a:rPr lang="en-US" b="0" i="0" baseline="0" dirty="0" smtClean="0">
                    <a:latin typeface="Cambria Math"/>
                  </a:rPr>
                  <a:t> </a:t>
                </a:r>
                <a:r>
                  <a:rPr lang="en-US" i="0" baseline="0" dirty="0" smtClean="0">
                    <a:latin typeface="Cambria Math"/>
                  </a:rPr>
                  <a:t>𝑐𝑚)  </a:t>
                </a:r>
                <a:r>
                  <a:rPr lang="en-US" i="0" baseline="0" dirty="0" smtClean="0">
                    <a:latin typeface="Cambria Math"/>
                    <a:sym typeface="Wingdings" pitchFamily="2" charset="2"/>
                  </a:rPr>
                  <a:t> </a:t>
                </a:r>
                <a:r>
                  <a:rPr lang="el-GR" i="0" baseline="0" dirty="0" smtClean="0">
                    <a:latin typeface="Cambria Math"/>
                  </a:rPr>
                  <a:t>𝜃</a:t>
                </a:r>
                <a:r>
                  <a:rPr lang="en-US" i="0" baseline="0" dirty="0" smtClean="0">
                    <a:latin typeface="Cambria Math"/>
                  </a:rPr>
                  <a:t>=tan</a:t>
                </a:r>
                <a:r>
                  <a:rPr lang="en-US" b="0" i="0" baseline="0" dirty="0" smtClean="0">
                    <a:latin typeface="Cambria Math"/>
                  </a:rPr>
                  <a:t>^(−1)⁡〖13.5/50〗</a:t>
                </a:r>
                <a:r>
                  <a:rPr lang="en-US" i="0" baseline="0" dirty="0" smtClean="0">
                    <a:latin typeface="Cambria Math"/>
                  </a:rPr>
                  <a:t>=15.11</a:t>
                </a:r>
                <a:r>
                  <a:rPr lang="en-US" b="0" i="0" baseline="0" dirty="0" smtClean="0">
                    <a:latin typeface="Cambria Math"/>
                  </a:rPr>
                  <a:t>°</a:t>
                </a:r>
                <a:endParaRPr lang="en-US" baseline="0" dirty="0" smtClean="0"/>
              </a:p>
              <a:p>
                <a:endParaRPr lang="en-US" baseline="0" dirty="0" smtClean="0"/>
              </a:p>
              <a:p>
                <a:r>
                  <a:rPr lang="en-US" i="0" baseline="0" dirty="0" smtClean="0">
                    <a:latin typeface="Cambria Math"/>
                  </a:rPr>
                  <a:t>sin</a:t>
                </a:r>
                <a:r>
                  <a:rPr lang="en-US" b="0" i="0" baseline="0" dirty="0" smtClean="0">
                    <a:latin typeface="Cambria Math"/>
                  </a:rPr>
                  <a:t>⁡𝜃</a:t>
                </a:r>
                <a:r>
                  <a:rPr lang="en-US" i="0" baseline="0" dirty="0" smtClean="0">
                    <a:latin typeface="Cambria Math"/>
                  </a:rPr>
                  <a:t>=𝑚</a:t>
                </a:r>
                <a:r>
                  <a:rPr lang="en-US" b="0" i="0" baseline="0" dirty="0" smtClean="0">
                    <a:latin typeface="Cambria Math"/>
                  </a:rPr>
                  <a:t> 𝜆/</a:t>
                </a:r>
                <a:r>
                  <a:rPr lang="en-US" i="0" baseline="0" dirty="0" smtClean="0">
                    <a:latin typeface="Cambria Math"/>
                  </a:rPr>
                  <a:t>𝑑  </a:t>
                </a:r>
                <a:r>
                  <a:rPr lang="en-US" i="0" baseline="0" dirty="0" smtClean="0">
                    <a:latin typeface="Cambria Math"/>
                    <a:sym typeface="Wingdings" pitchFamily="2" charset="2"/>
                  </a:rPr>
                  <a:t>sin</a:t>
                </a:r>
                <a:r>
                  <a:rPr lang="en-US" b="0" i="0" baseline="0" dirty="0" smtClean="0">
                    <a:latin typeface="Cambria Math"/>
                    <a:sym typeface="Wingdings" pitchFamily="2" charset="2"/>
                  </a:rPr>
                  <a:t>⁡〖15.11°〗</a:t>
                </a:r>
                <a:r>
                  <a:rPr lang="en-US" i="0" dirty="0" smtClean="0">
                    <a:latin typeface="Cambria Math"/>
                  </a:rPr>
                  <a:t>=2 </a:t>
                </a:r>
                <a:r>
                  <a:rPr lang="en-US" i="0" baseline="0" dirty="0" smtClean="0">
                    <a:latin typeface="Cambria Math"/>
                  </a:rPr>
                  <a:t>(</a:t>
                </a:r>
                <a:r>
                  <a:rPr lang="en-US" i="0" dirty="0" smtClean="0">
                    <a:latin typeface="Cambria Math"/>
                  </a:rPr>
                  <a:t>650</a:t>
                </a:r>
                <a:r>
                  <a:rPr lang="en-US" b="0" i="0" dirty="0" smtClean="0">
                    <a:latin typeface="Cambria Math"/>
                  </a:rPr>
                  <a:t>×〖</a:t>
                </a:r>
                <a:r>
                  <a:rPr lang="en-US" i="0" dirty="0" smtClean="0">
                    <a:latin typeface="Cambria Math"/>
                  </a:rPr>
                  <a:t>10</a:t>
                </a:r>
                <a:r>
                  <a:rPr lang="en-US" b="0" i="0" dirty="0" smtClean="0">
                    <a:latin typeface="Cambria Math"/>
                  </a:rPr>
                  <a:t>〗^(−9)  </a:t>
                </a:r>
                <a:r>
                  <a:rPr lang="en-US" i="0" baseline="0" dirty="0" smtClean="0">
                    <a:latin typeface="Cambria Math"/>
                  </a:rPr>
                  <a:t>𝑚)/𝑑  </a:t>
                </a:r>
                <a:r>
                  <a:rPr lang="en-US" i="0" baseline="0" dirty="0" smtClean="0">
                    <a:latin typeface="Cambria Math"/>
                    <a:sym typeface="Wingdings" pitchFamily="2" charset="2"/>
                  </a:rPr>
                  <a:t> 𝑑=2 (650</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〗^(−9)  </a:t>
                </a:r>
                <a:r>
                  <a:rPr lang="en-US" i="0" baseline="0" dirty="0" smtClean="0">
                    <a:latin typeface="Cambria Math"/>
                    <a:sym typeface="Wingdings" pitchFamily="2" charset="2"/>
                  </a:rPr>
                  <a:t>𝑚)/sin</a:t>
                </a:r>
                <a:r>
                  <a:rPr lang="en-US" b="0" i="0" baseline="0" dirty="0" smtClean="0">
                    <a:latin typeface="Cambria Math"/>
                    <a:sym typeface="Wingdings" pitchFamily="2" charset="2"/>
                  </a:rPr>
                  <a:t>⁡〖15.11°〗 </a:t>
                </a:r>
                <a:r>
                  <a:rPr lang="en-US" i="0" dirty="0" smtClean="0">
                    <a:latin typeface="Cambria Math"/>
                  </a:rPr>
                  <a:t>=4.99</a:t>
                </a:r>
                <a:r>
                  <a:rPr lang="en-US" b="0" i="0" dirty="0" smtClean="0">
                    <a:latin typeface="Cambria Math"/>
                  </a:rPr>
                  <a:t>×〖</a:t>
                </a:r>
                <a:r>
                  <a:rPr lang="en-US" i="0" dirty="0" smtClean="0">
                    <a:latin typeface="Cambria Math"/>
                  </a:rPr>
                  <a:t>10</a:t>
                </a:r>
                <a:r>
                  <a:rPr lang="en-US" b="0" i="0" dirty="0" smtClean="0">
                    <a:latin typeface="Cambria Math"/>
                  </a:rPr>
                  <a:t>〗^(−6)  </a:t>
                </a:r>
                <a:r>
                  <a:rPr lang="en-US" i="0" baseline="0" dirty="0" smtClean="0">
                    <a:latin typeface="Cambria Math"/>
                  </a:rPr>
                  <a:t>𝑚</a:t>
                </a:r>
                <a:endParaRPr lang="en-US" dirty="0"/>
              </a:p>
            </p:txBody>
          </p:sp>
        </mc:Fallback>
      </mc:AlternateContent>
      <p:sp>
        <p:nvSpPr>
          <p:cNvPr id="4" name="Slide Number Placeholder 3"/>
          <p:cNvSpPr>
            <a:spLocks noGrp="1"/>
          </p:cNvSpPr>
          <p:nvPr>
            <p:ph type="sldNum" sz="quarter" idx="10"/>
          </p:nvPr>
        </p:nvSpPr>
        <p:spPr/>
        <p:txBody>
          <a:bodyPr/>
          <a:lstStyle/>
          <a:p>
            <a:fld id="{8D44F9F6-11C8-44DB-B6E2-CF3B026FFB80}" type="slidenum">
              <a:rPr lang="en-US" smtClean="0"/>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10</a:t>
            </a:fld>
            <a:endParaRPr lang="en-US"/>
          </a:p>
        </p:txBody>
      </p:sp>
    </p:spTree>
    <p:extLst>
      <p:ext uri="{BB962C8B-B14F-4D97-AF65-F5344CB8AC3E}">
        <p14:creationId xmlns:p14="http://schemas.microsoft.com/office/powerpoint/2010/main" val="28694662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90</a:t>
            </a:fld>
            <a:endParaRPr lang="en-US"/>
          </a:p>
        </p:txBody>
      </p:sp>
    </p:spTree>
    <p:extLst>
      <p:ext uri="{BB962C8B-B14F-4D97-AF65-F5344CB8AC3E}">
        <p14:creationId xmlns:p14="http://schemas.microsoft.com/office/powerpoint/2010/main" val="42526221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91</a:t>
            </a:fld>
            <a:endParaRPr lang="en-US"/>
          </a:p>
        </p:txBody>
      </p:sp>
    </p:spTree>
    <p:extLst>
      <p:ext uri="{BB962C8B-B14F-4D97-AF65-F5344CB8AC3E}">
        <p14:creationId xmlns:p14="http://schemas.microsoft.com/office/powerpoint/2010/main" val="26517075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Top is an emission</a:t>
            </a:r>
            <a:r>
              <a:rPr lang="en-US" baseline="0" dirty="0"/>
              <a:t> spectra of Neon</a:t>
            </a:r>
          </a:p>
          <a:p>
            <a:r>
              <a:rPr lang="en-US" baseline="0" dirty="0"/>
              <a:t>Bottom is an absorption spectra of Hydrogen</a:t>
            </a:r>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92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93</a:t>
            </a:fld>
            <a:endParaRPr lang="en-US"/>
          </a:p>
        </p:txBody>
      </p:sp>
    </p:spTree>
    <p:extLst>
      <p:ext uri="{BB962C8B-B14F-4D97-AF65-F5344CB8AC3E}">
        <p14:creationId xmlns:p14="http://schemas.microsoft.com/office/powerpoint/2010/main" val="2050989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95</a:t>
            </a:fld>
            <a:endParaRPr lang="en-US"/>
          </a:p>
        </p:txBody>
      </p:sp>
    </p:spTree>
    <p:extLst>
      <p:ext uri="{BB962C8B-B14F-4D97-AF65-F5344CB8AC3E}">
        <p14:creationId xmlns:p14="http://schemas.microsoft.com/office/powerpoint/2010/main" val="16117719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96</a:t>
            </a:fld>
            <a:endParaRPr lang="en-US"/>
          </a:p>
        </p:txBody>
      </p:sp>
    </p:spTree>
    <p:extLst>
      <p:ext uri="{BB962C8B-B14F-4D97-AF65-F5344CB8AC3E}">
        <p14:creationId xmlns:p14="http://schemas.microsoft.com/office/powerpoint/2010/main" val="775794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screen is far from the single slit so that wavelets are parallel.  We are looking at the part</a:t>
            </a:r>
            <a:r>
              <a:rPr lang="en-US" baseline="0" dirty="0"/>
              <a:t> of the wavelets that are traveling at an angle to the normal.</a:t>
            </a:r>
            <a:endParaRPr lang="en-US" dirty="0"/>
          </a:p>
          <a:p>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97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screen is far from the single slit so that wavelets are parallel.  We are looking at the part</a:t>
            </a:r>
            <a:r>
              <a:rPr lang="en-US" baseline="0" dirty="0"/>
              <a:t> of the wavelets that are traveling at an angle to the normal.</a:t>
            </a:r>
            <a:endParaRPr lang="en-US" dirty="0"/>
          </a:p>
          <a:p>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98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unc>
                        <m:funcPr>
                          <m:ctrlPr>
                            <a:rPr lang="en-US" b="0" i="1" dirty="0" smtClean="0">
                              <a:latin typeface="Cambria Math" panose="02040503050406030204" pitchFamily="18" charset="0"/>
                            </a:rPr>
                          </m:ctrlPr>
                        </m:funcPr>
                        <m:fName>
                          <m:r>
                            <m:rPr>
                              <m:sty m:val="p"/>
                            </m:rPr>
                            <a:rPr lang="en-US" i="0" dirty="0" smtClean="0">
                              <a:latin typeface="Cambria Math"/>
                            </a:rPr>
                            <m:t>tan</m:t>
                          </m:r>
                        </m:fName>
                        <m:e>
                          <m:r>
                            <a:rPr lang="en-US" b="0" i="1" dirty="0" smtClean="0">
                              <a:latin typeface="Cambria Math"/>
                            </a:rPr>
                            <m:t>𝜃</m:t>
                          </m:r>
                        </m:e>
                      </m:func>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10.2 </m:t>
                          </m:r>
                          <m:r>
                            <a:rPr lang="en-US" i="1" dirty="0" smtClean="0">
                              <a:latin typeface="Cambria Math"/>
                            </a:rPr>
                            <m:t>𝑐𝑚</m:t>
                          </m:r>
                        </m:num>
                        <m:den>
                          <m:r>
                            <a:rPr lang="en-US" i="1" dirty="0" smtClean="0">
                              <a:latin typeface="Cambria Math"/>
                            </a:rPr>
                            <m:t>50</m:t>
                          </m:r>
                          <m:r>
                            <a:rPr lang="en-US" b="0" i="1" dirty="0" smtClean="0">
                              <a:latin typeface="Cambria Math"/>
                            </a:rPr>
                            <m:t> </m:t>
                          </m:r>
                          <m:r>
                            <a:rPr lang="en-US" i="1" dirty="0" smtClean="0">
                              <a:latin typeface="Cambria Math"/>
                            </a:rPr>
                            <m:t>𝑐𝑚</m:t>
                          </m:r>
                        </m:den>
                      </m:f>
                      <m:r>
                        <a:rPr lang="en-US" b="0" i="1" baseline="0" dirty="0" smtClean="0">
                          <a:latin typeface="Cambria Math" panose="02040503050406030204" pitchFamily="18" charset="0"/>
                          <a:sym typeface="Wingdings" pitchFamily="2" charset="2"/>
                        </a:rPr>
                        <m:t>→</m:t>
                      </m:r>
                      <m:r>
                        <a:rPr lang="el-GR" i="1" dirty="0" smtClean="0">
                          <a:latin typeface="Cambria Math"/>
                        </a:rPr>
                        <m:t>𝜃</m:t>
                      </m:r>
                      <m:r>
                        <a:rPr lang="en-US" i="1" dirty="0" smtClean="0">
                          <a:latin typeface="Cambria Math"/>
                        </a:rPr>
                        <m:t>=</m:t>
                      </m:r>
                      <m:func>
                        <m:funcPr>
                          <m:ctrlPr>
                            <a:rPr lang="en-US" b="0" i="1" dirty="0" smtClean="0">
                              <a:latin typeface="Cambria Math" panose="02040503050406030204" pitchFamily="18" charset="0"/>
                            </a:rPr>
                          </m:ctrlPr>
                        </m:funcPr>
                        <m:fName>
                          <m:r>
                            <m:rPr>
                              <m:sty m:val="p"/>
                            </m:rPr>
                            <a:rPr lang="en-US" i="0" dirty="0" smtClean="0">
                              <a:latin typeface="Cambria Math"/>
                            </a:rPr>
                            <m:t>tan</m:t>
                          </m:r>
                        </m:fName>
                        <m:e>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a:rPr>
                                    <m:t>10.2</m:t>
                                  </m:r>
                                </m:num>
                                <m:den>
                                  <m:r>
                                    <a:rPr lang="en-US" b="0" i="1" dirty="0" smtClean="0">
                                      <a:latin typeface="Cambria Math"/>
                                    </a:rPr>
                                    <m:t>50</m:t>
                                  </m:r>
                                </m:den>
                              </m:f>
                            </m:e>
                          </m:d>
                        </m:e>
                      </m:func>
                      <m:r>
                        <a:rPr lang="en-US" i="1" baseline="0" dirty="0" smtClean="0">
                          <a:latin typeface="Cambria Math"/>
                        </a:rPr>
                        <m:t>=11.53</m:t>
                      </m:r>
                      <m:r>
                        <a:rPr lang="en-US" b="0" i="1" baseline="0" dirty="0" smtClean="0">
                          <a:latin typeface="Cambria Math"/>
                        </a:rPr>
                        <m:t>°</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func>
                        <m:funcPr>
                          <m:ctrlPr>
                            <a:rPr lang="en-US" b="0" i="1" dirty="0" smtClean="0">
                              <a:latin typeface="Cambria Math" panose="02040503050406030204" pitchFamily="18" charset="0"/>
                            </a:rPr>
                          </m:ctrlPr>
                        </m:funcPr>
                        <m:fName>
                          <m:r>
                            <m:rPr>
                              <m:sty m:val="p"/>
                            </m:rPr>
                            <a:rPr lang="en-US" i="0" dirty="0" smtClean="0">
                              <a:latin typeface="Cambria Math"/>
                            </a:rPr>
                            <m:t>sin</m:t>
                          </m:r>
                        </m:fName>
                        <m:e>
                          <m:r>
                            <a:rPr lang="en-US" b="0" i="1" dirty="0" smtClean="0">
                              <a:latin typeface="Cambria Math"/>
                            </a:rPr>
                            <m:t>𝜃</m:t>
                          </m:r>
                        </m:e>
                      </m:func>
                      <m:r>
                        <a:rPr lang="en-US" i="1" dirty="0" smtClean="0">
                          <a:latin typeface="Cambria Math"/>
                        </a:rPr>
                        <m:t>=</m:t>
                      </m:r>
                      <m:r>
                        <a:rPr lang="en-US" i="1" dirty="0" smtClean="0">
                          <a:latin typeface="Cambria Math"/>
                        </a:rPr>
                        <m:t>𝑚</m:t>
                      </m:r>
                      <m:f>
                        <m:fPr>
                          <m:ctrlPr>
                            <a:rPr lang="en-US" b="0" i="1" dirty="0" smtClean="0">
                              <a:latin typeface="Cambria Math" panose="02040503050406030204" pitchFamily="18" charset="0"/>
                            </a:rPr>
                          </m:ctrlPr>
                        </m:fPr>
                        <m:num>
                          <m:r>
                            <a:rPr lang="en-US" b="0" i="1" dirty="0" smtClean="0">
                              <a:latin typeface="Cambria Math"/>
                            </a:rPr>
                            <m:t>𝜆</m:t>
                          </m:r>
                        </m:num>
                        <m:den>
                          <m:r>
                            <a:rPr lang="en-US" i="1" dirty="0" smtClean="0">
                              <a:latin typeface="Cambria Math"/>
                            </a:rPr>
                            <m:t>𝑊</m:t>
                          </m:r>
                        </m:den>
                      </m:f>
                      <m:r>
                        <a:rPr lang="en-US" b="0" i="1" baseline="0" dirty="0" smtClean="0">
                          <a:latin typeface="Cambria Math" panose="02040503050406030204" pitchFamily="18" charset="0"/>
                          <a:sym typeface="Wingdings" pitchFamily="2" charset="2"/>
                        </a:rPr>
                        <m:t>→</m:t>
                      </m:r>
                      <m:func>
                        <m:funcPr>
                          <m:ctrlPr>
                            <a:rPr lang="en-US" b="0" i="1" dirty="0" smtClean="0">
                              <a:latin typeface="Cambria Math" panose="02040503050406030204" pitchFamily="18" charset="0"/>
                            </a:rPr>
                          </m:ctrlPr>
                        </m:funcPr>
                        <m:fName>
                          <m:r>
                            <m:rPr>
                              <m:sty m:val="p"/>
                            </m:rPr>
                            <a:rPr lang="en-US" i="0" dirty="0" smtClean="0">
                              <a:latin typeface="Cambria Math"/>
                            </a:rPr>
                            <m:t>sin</m:t>
                          </m:r>
                        </m:fName>
                        <m:e>
                          <m:r>
                            <a:rPr lang="en-US" b="0" i="1" dirty="0" smtClean="0">
                              <a:latin typeface="Cambria Math"/>
                            </a:rPr>
                            <m:t>11.53°</m:t>
                          </m:r>
                        </m:e>
                      </m:func>
                      <m:r>
                        <a:rPr lang="en-US" i="1" dirty="0" smtClean="0">
                          <a:latin typeface="Cambria Math"/>
                        </a:rPr>
                        <m:t>=</m:t>
                      </m:r>
                      <m:r>
                        <a:rPr lang="en-US" b="0" i="1" dirty="0" smtClean="0">
                          <a:latin typeface="Cambria Math"/>
                        </a:rPr>
                        <m:t>1</m:t>
                      </m:r>
                      <m:f>
                        <m:fPr>
                          <m:ctrlPr>
                            <a:rPr lang="en-US" b="0" i="1" dirty="0" smtClean="0">
                              <a:latin typeface="Cambria Math" panose="02040503050406030204" pitchFamily="18" charset="0"/>
                            </a:rPr>
                          </m:ctrlPr>
                        </m:fPr>
                        <m:num>
                          <m:r>
                            <a:rPr lang="en-US" b="0" i="1" dirty="0" smtClean="0">
                              <a:latin typeface="Cambria Math"/>
                            </a:rPr>
                            <m:t>𝜆</m:t>
                          </m:r>
                        </m:num>
                        <m:den>
                          <m:r>
                            <a:rPr lang="en-US" i="1" dirty="0" smtClean="0">
                              <a:latin typeface="Cambria Math"/>
                            </a:rPr>
                            <m:t>3.25</m:t>
                          </m:r>
                          <m:r>
                            <a:rPr lang="en-US" b="0" i="1" dirty="0" smtClean="0">
                              <a:latin typeface="Cambria Math"/>
                            </a:rPr>
                            <m:t>×</m:t>
                          </m:r>
                          <m:sSup>
                            <m:sSupPr>
                              <m:ctrlPr>
                                <a:rPr lang="en-US" b="0" i="1" dirty="0" smtClean="0">
                                  <a:latin typeface="Cambria Math" panose="02040503050406030204" pitchFamily="18" charset="0"/>
                                </a:rPr>
                              </m:ctrlPr>
                            </m:sSupPr>
                            <m:e>
                              <m:r>
                                <a:rPr lang="en-US" b="0" i="1" dirty="0" smtClean="0">
                                  <a:latin typeface="Cambria Math"/>
                                </a:rPr>
                                <m:t>10</m:t>
                              </m:r>
                            </m:e>
                            <m:sup>
                              <m:r>
                                <a:rPr lang="en-US" b="0" i="1" dirty="0" smtClean="0">
                                  <a:latin typeface="Cambria Math"/>
                                </a:rPr>
                                <m:t>−6</m:t>
                              </m:r>
                            </m:sup>
                          </m:sSup>
                          <m:r>
                            <a:rPr lang="en-US" b="0" i="1" dirty="0" smtClean="0">
                              <a:latin typeface="Cambria Math"/>
                            </a:rPr>
                            <m:t> </m:t>
                          </m:r>
                          <m:r>
                            <a:rPr lang="en-US" b="0" i="1" dirty="0" smtClean="0">
                              <a:latin typeface="Cambria Math"/>
                            </a:rPr>
                            <m:t>𝑚</m:t>
                          </m:r>
                          <m:r>
                            <a:rPr lang="en-US" b="0" i="1" dirty="0" smtClean="0">
                              <a:latin typeface="Cambria Math"/>
                            </a:rPr>
                            <m:t> </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6.496</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−7</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𝑚</m:t>
                      </m:r>
                      <m:r>
                        <a:rPr lang="en-US" i="1" baseline="0" dirty="0" smtClean="0">
                          <a:latin typeface="Cambria Math"/>
                          <a:sym typeface="Wingdings" pitchFamily="2" charset="2"/>
                        </a:rPr>
                        <m:t>=</m:t>
                      </m:r>
                      <m:r>
                        <a:rPr lang="en-US" b="0" i="1" baseline="0" dirty="0" smtClean="0">
                          <a:latin typeface="Cambria Math"/>
                          <a:sym typeface="Wingdings" pitchFamily="2" charset="2"/>
                        </a:rPr>
                        <m:t>𝜆</m:t>
                      </m:r>
                    </m:oMath>
                  </m:oMathPara>
                </a14:m>
                <a:endParaRPr lang="en-US" baseline="30000"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tan</a:t>
                </a:r>
                <a:r>
                  <a:rPr lang="en-US" b="0" i="0" dirty="0" smtClean="0">
                    <a:latin typeface="Cambria Math"/>
                  </a:rPr>
                  <a:t>⁡𝜃</a:t>
                </a:r>
                <a:r>
                  <a:rPr lang="en-US" i="0" dirty="0" smtClean="0">
                    <a:latin typeface="Cambria Math"/>
                  </a:rPr>
                  <a:t>=(10.2 𝑐𝑚)/(50</a:t>
                </a:r>
                <a:r>
                  <a:rPr lang="en-US" b="0" i="0" dirty="0" smtClean="0">
                    <a:latin typeface="Cambria Math"/>
                  </a:rPr>
                  <a:t> </a:t>
                </a:r>
                <a:r>
                  <a:rPr lang="en-US" i="0" dirty="0" smtClean="0">
                    <a:latin typeface="Cambria Math"/>
                  </a:rPr>
                  <a:t>𝑐𝑚)</a:t>
                </a:r>
                <a:r>
                  <a:rPr lang="en-US" i="0" baseline="0" dirty="0" smtClean="0">
                    <a:latin typeface="Cambria Math"/>
                  </a:rPr>
                  <a:t>  </a:t>
                </a:r>
                <a:r>
                  <a:rPr lang="en-US" i="0" baseline="0" dirty="0" smtClean="0">
                    <a:latin typeface="Cambria Math"/>
                    <a:sym typeface="Wingdings" pitchFamily="2" charset="2"/>
                  </a:rPr>
                  <a:t> </a:t>
                </a:r>
                <a:r>
                  <a:rPr lang="el-GR" i="0" dirty="0" smtClean="0">
                    <a:latin typeface="Cambria Math"/>
                  </a:rPr>
                  <a:t>𝜃</a:t>
                </a:r>
                <a:r>
                  <a:rPr lang="en-US" i="0" dirty="0" smtClean="0">
                    <a:latin typeface="Cambria Math"/>
                  </a:rPr>
                  <a:t>=tan</a:t>
                </a:r>
                <a:r>
                  <a:rPr lang="en-US" b="0" i="0" dirty="0" smtClean="0">
                    <a:latin typeface="Cambria Math"/>
                  </a:rPr>
                  <a:t>⁡(10.2/50)</a:t>
                </a:r>
                <a:r>
                  <a:rPr lang="en-US" i="0" baseline="0" dirty="0" smtClean="0">
                    <a:latin typeface="Cambria Math"/>
                  </a:rPr>
                  <a:t>=11.53</a:t>
                </a:r>
                <a:r>
                  <a:rPr lang="en-US" b="0" i="0" baseline="0" dirty="0" smtClean="0">
                    <a:latin typeface="Cambria Math"/>
                  </a:rPr>
                  <a:t>°</a:t>
                </a:r>
                <a:endParaRPr lang="en-US" dirty="0" smtClean="0"/>
              </a:p>
              <a:p>
                <a:endParaRPr lang="en-US" dirty="0" smtClean="0"/>
              </a:p>
              <a:p>
                <a:r>
                  <a:rPr lang="en-US" i="0" dirty="0" smtClean="0">
                    <a:latin typeface="Cambria Math"/>
                  </a:rPr>
                  <a:t>sin</a:t>
                </a:r>
                <a:r>
                  <a:rPr lang="en-US" b="0" i="0" dirty="0" smtClean="0">
                    <a:latin typeface="Cambria Math"/>
                  </a:rPr>
                  <a:t>⁡𝜃</a:t>
                </a:r>
                <a:r>
                  <a:rPr lang="en-US" i="0" dirty="0" smtClean="0">
                    <a:latin typeface="Cambria Math"/>
                  </a:rPr>
                  <a:t>=𝑚</a:t>
                </a:r>
                <a:r>
                  <a:rPr lang="en-US" b="0" i="0" dirty="0" smtClean="0">
                    <a:latin typeface="Cambria Math"/>
                  </a:rPr>
                  <a:t> 𝜆/</a:t>
                </a:r>
                <a:r>
                  <a:rPr lang="en-US" i="0" dirty="0" smtClean="0">
                    <a:latin typeface="Cambria Math"/>
                  </a:rPr>
                  <a:t>𝑊  </a:t>
                </a:r>
                <a:r>
                  <a:rPr lang="en-US" i="0" dirty="0" smtClean="0">
                    <a:latin typeface="Cambria Math"/>
                    <a:sym typeface="Wingdings" pitchFamily="2" charset="2"/>
                  </a:rPr>
                  <a:t></a:t>
                </a:r>
                <a:r>
                  <a:rPr lang="en-US" i="0" dirty="0" smtClean="0">
                    <a:latin typeface="Cambria Math"/>
                  </a:rPr>
                  <a:t>sin</a:t>
                </a:r>
                <a:r>
                  <a:rPr lang="en-US" b="0" i="0" dirty="0" smtClean="0">
                    <a:latin typeface="Cambria Math"/>
                  </a:rPr>
                  <a:t>⁡〖11.53°〗</a:t>
                </a:r>
                <a:r>
                  <a:rPr lang="en-US" i="0" dirty="0" smtClean="0">
                    <a:latin typeface="Cambria Math"/>
                  </a:rPr>
                  <a:t>=</a:t>
                </a:r>
                <a:r>
                  <a:rPr lang="en-US" b="0" i="0" dirty="0" smtClean="0">
                    <a:latin typeface="Cambria Math"/>
                  </a:rPr>
                  <a:t>1 𝜆/(</a:t>
                </a:r>
                <a:r>
                  <a:rPr lang="en-US" i="0" dirty="0" smtClean="0">
                    <a:latin typeface="Cambria Math"/>
                  </a:rPr>
                  <a:t>3.25</a:t>
                </a:r>
                <a:r>
                  <a:rPr lang="en-US" b="0" i="0" dirty="0" smtClean="0">
                    <a:latin typeface="Cambria Math"/>
                  </a:rPr>
                  <a:t>×〖10〗^(−6)  𝑚 )</a:t>
                </a:r>
                <a:r>
                  <a:rPr lang="en-US" b="0" i="0" baseline="0" dirty="0" smtClean="0">
                    <a:latin typeface="Cambria Math"/>
                  </a:rPr>
                  <a:t> </a:t>
                </a:r>
                <a:r>
                  <a:rPr lang="en-US" i="0" baseline="0" dirty="0" smtClean="0">
                    <a:latin typeface="Cambria Math"/>
                  </a:rPr>
                  <a:t> </a:t>
                </a:r>
                <a:r>
                  <a:rPr lang="en-US" i="0" baseline="0" dirty="0" smtClean="0">
                    <a:latin typeface="Cambria Math"/>
                    <a:sym typeface="Wingdings" pitchFamily="2" charset="2"/>
                  </a:rPr>
                  <a:t> 6.496</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〗^(−7) </a:t>
                </a:r>
                <a:r>
                  <a:rPr lang="en-US" i="0" baseline="0" dirty="0" smtClean="0">
                    <a:latin typeface="Cambria Math"/>
                    <a:sym typeface="Wingdings" pitchFamily="2" charset="2"/>
                  </a:rPr>
                  <a:t> 𝑚=</a:t>
                </a:r>
                <a:r>
                  <a:rPr lang="en-US" b="0" i="0" baseline="0" dirty="0" smtClean="0">
                    <a:latin typeface="Cambria Math"/>
                    <a:sym typeface="Wingdings" pitchFamily="2" charset="2"/>
                  </a:rPr>
                  <a:t>𝜆</a:t>
                </a:r>
                <a:endParaRPr lang="en-US" baseline="30000" dirty="0"/>
              </a:p>
            </p:txBody>
          </p:sp>
        </mc:Fallback>
      </mc:AlternateContent>
      <p:sp>
        <p:nvSpPr>
          <p:cNvPr id="4" name="Slide Number Placeholder 3"/>
          <p:cNvSpPr>
            <a:spLocks noGrp="1"/>
          </p:cNvSpPr>
          <p:nvPr>
            <p:ph type="sldNum" sz="quarter" idx="10"/>
          </p:nvPr>
        </p:nvSpPr>
        <p:spPr/>
        <p:txBody>
          <a:bodyPr/>
          <a:lstStyle/>
          <a:p>
            <a:fld id="{8D44F9F6-11C8-44DB-B6E2-CF3B026FFB80}" type="slidenum">
              <a:rPr lang="en-US" smtClean="0"/>
              <a:pPr/>
              <a:t>99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44F9F6-11C8-44DB-B6E2-CF3B026FFB80}" type="slidenum">
              <a:rPr lang="en-US" smtClean="0"/>
              <a:pPr/>
              <a:t>100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11</a:t>
            </a:fld>
            <a:endParaRPr lang="en-US"/>
          </a:p>
        </p:txBody>
      </p:sp>
    </p:spTree>
    <p:extLst>
      <p:ext uri="{BB962C8B-B14F-4D97-AF65-F5344CB8AC3E}">
        <p14:creationId xmlns:p14="http://schemas.microsoft.com/office/powerpoint/2010/main" val="7599521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101</a:t>
            </a:fld>
            <a:endParaRPr lang="en-US"/>
          </a:p>
        </p:txBody>
      </p:sp>
    </p:spTree>
    <p:extLst>
      <p:ext uri="{BB962C8B-B14F-4D97-AF65-F5344CB8AC3E}">
        <p14:creationId xmlns:p14="http://schemas.microsoft.com/office/powerpoint/2010/main" val="9103012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28600" indent="-228600">
                  <a:buAutoNum type="alphaLcParenBoth"/>
                </a:pPr>
                <a14:m>
                  <m:oMath xmlns:m="http://schemas.openxmlformats.org/officeDocument/2006/math">
                    <m:r>
                      <a:rPr lang="en-US" b="0" i="1" smtClean="0">
                        <a:latin typeface="Cambria Math"/>
                      </a:rPr>
                      <m:t>𝜃</m:t>
                    </m:r>
                    <m:r>
                      <a:rPr lang="en-US" b="0" i="1" smtClean="0">
                        <a:latin typeface="Cambria Math"/>
                      </a:rPr>
                      <m:t>=1.22</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𝐷</m:t>
                        </m:r>
                      </m:den>
                    </m:f>
                    <m:r>
                      <a:rPr lang="en-US" b="0" i="0" smtClean="0">
                        <a:latin typeface="Cambria Math"/>
                      </a:rPr>
                      <m:t>=1.22</m:t>
                    </m:r>
                    <m:f>
                      <m:fPr>
                        <m:ctrlPr>
                          <a:rPr lang="en-US" b="0" i="1" smtClean="0">
                            <a:latin typeface="Cambria Math" panose="02040503050406030204" pitchFamily="18" charset="0"/>
                          </a:rPr>
                        </m:ctrlPr>
                      </m:fPr>
                      <m:num>
                        <m:r>
                          <a:rPr lang="en-US" b="0" i="0" smtClean="0">
                            <a:latin typeface="Cambria Math"/>
                          </a:rPr>
                          <m:t>633</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−9</m:t>
                            </m:r>
                          </m:sup>
                        </m:sSup>
                        <m:r>
                          <a:rPr lang="en-US" b="0" i="1" smtClean="0">
                            <a:latin typeface="Cambria Math"/>
                          </a:rPr>
                          <m:t> </m:t>
                        </m:r>
                        <m:r>
                          <a:rPr lang="en-US" b="0" i="1" smtClean="0">
                            <a:latin typeface="Cambria Math"/>
                          </a:rPr>
                          <m:t>𝑚</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r>
                          <a:rPr lang="en-US" b="0" i="1" smtClean="0">
                            <a:latin typeface="Cambria Math"/>
                          </a:rPr>
                          <m:t> </m:t>
                        </m:r>
                        <m:r>
                          <a:rPr lang="en-US" b="0" i="1" smtClean="0">
                            <a:latin typeface="Cambria Math"/>
                          </a:rPr>
                          <m:t>𝑚</m:t>
                        </m:r>
                      </m:den>
                    </m:f>
                    <m:r>
                      <a:rPr lang="en-US" b="0" i="1" smtClean="0">
                        <a:latin typeface="Cambria Math"/>
                      </a:rPr>
                      <m:t>=7.72×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−4</m:t>
                        </m:r>
                      </m:sup>
                    </m:sSup>
                    <m:r>
                      <a:rPr lang="en-US" b="0" i="1" smtClean="0">
                        <a:latin typeface="Cambria Math"/>
                      </a:rPr>
                      <m:t> </m:t>
                    </m:r>
                    <m:r>
                      <a:rPr lang="en-US" b="0" i="1" smtClean="0">
                        <a:latin typeface="Cambria Math"/>
                      </a:rPr>
                      <m:t>𝑟𝑎𝑑𝑖𝑎𝑛𝑠</m:t>
                    </m:r>
                  </m:oMath>
                </a14:m>
                <a:endParaRPr lang="en-US" dirty="0"/>
              </a:p>
              <a:p>
                <a:pPr marL="228600" indent="-228600">
                  <a:buAutoNum type="alphaLcParenBoth"/>
                </a:pP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tan</m:t>
                        </m:r>
                      </m:fName>
                      <m:e>
                        <m:r>
                          <a:rPr lang="en-US" b="0" i="1" smtClean="0">
                            <a:latin typeface="Cambria Math"/>
                          </a:rPr>
                          <m:t>𝜃</m:t>
                        </m:r>
                      </m:e>
                    </m:func>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𝑦</m:t>
                        </m:r>
                      </m:num>
                      <m:den>
                        <m:r>
                          <a:rPr lang="en-US" b="0" i="1" smtClean="0">
                            <a:latin typeface="Cambria Math"/>
                          </a:rPr>
                          <m:t>𝑥</m:t>
                        </m:r>
                      </m:den>
                    </m:f>
                    <m:r>
                      <a:rPr lang="en-US" b="0" i="1" baseline="0" dirty="0" smtClean="0">
                        <a:latin typeface="Cambria Math" panose="02040503050406030204" pitchFamily="18" charset="0"/>
                        <a:sym typeface="Wingdings" pitchFamily="2" charset="2"/>
                      </a:rPr>
                      <m:t>→</m:t>
                    </m:r>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a:sym typeface="Wingdings" panose="05000000000000000000" pitchFamily="2" charset="2"/>
                          </a:rPr>
                          <m:t>tan</m:t>
                        </m:r>
                      </m:fName>
                      <m:e>
                        <m:r>
                          <a:rPr lang="en-US" b="0" i="1" smtClean="0">
                            <a:latin typeface="Cambria Math"/>
                            <a:sym typeface="Wingdings" panose="05000000000000000000" pitchFamily="2" charset="2"/>
                          </a:rPr>
                          <m:t>7.72×</m:t>
                        </m:r>
                        <m:sSup>
                          <m:sSupPr>
                            <m:ctrlPr>
                              <a:rPr lang="en-US" b="0" i="1" smtClean="0">
                                <a:latin typeface="Cambria Math" panose="02040503050406030204" pitchFamily="18" charset="0"/>
                                <a:sym typeface="Wingdings" panose="05000000000000000000" pitchFamily="2" charset="2"/>
                              </a:rPr>
                            </m:ctrlPr>
                          </m:sSupPr>
                          <m:e>
                            <m:r>
                              <a:rPr lang="en-US" b="0" i="1" smtClean="0">
                                <a:latin typeface="Cambria Math"/>
                                <a:sym typeface="Wingdings" panose="05000000000000000000" pitchFamily="2" charset="2"/>
                              </a:rPr>
                              <m:t>10</m:t>
                            </m:r>
                          </m:e>
                          <m:sup>
                            <m:r>
                              <a:rPr lang="en-US" b="0" i="1" smtClean="0">
                                <a:latin typeface="Cambria Math"/>
                                <a:sym typeface="Wingdings" panose="05000000000000000000" pitchFamily="2" charset="2"/>
                              </a:rPr>
                              <m:t>−4</m:t>
                            </m:r>
                          </m:sup>
                        </m:sSup>
                        <m:r>
                          <a:rPr lang="en-US" b="0" i="1" smtClean="0">
                            <a:latin typeface="Cambria Math"/>
                            <a:sym typeface="Wingdings" panose="05000000000000000000" pitchFamily="2" charset="2"/>
                          </a:rPr>
                          <m:t> </m:t>
                        </m:r>
                        <m:r>
                          <a:rPr lang="en-US" b="0" i="1" smtClean="0">
                            <a:latin typeface="Cambria Math"/>
                            <a:sym typeface="Wingdings" panose="05000000000000000000" pitchFamily="2" charset="2"/>
                          </a:rPr>
                          <m:t>𝑟𝑎𝑑</m:t>
                        </m:r>
                      </m:e>
                    </m:func>
                    <m:r>
                      <a:rPr lang="en-US" b="0" i="1" smtClean="0">
                        <a:latin typeface="Cambria Math"/>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a:sym typeface="Wingdings" panose="05000000000000000000" pitchFamily="2" charset="2"/>
                          </a:rPr>
                          <m:t>𝑦</m:t>
                        </m:r>
                      </m:num>
                      <m:den>
                        <m:r>
                          <a:rPr lang="en-US" b="0" i="1" smtClean="0">
                            <a:latin typeface="Cambria Math"/>
                            <a:sym typeface="Wingdings" panose="05000000000000000000" pitchFamily="2" charset="2"/>
                          </a:rPr>
                          <m:t>15000 </m:t>
                        </m:r>
                        <m:r>
                          <a:rPr lang="en-US" b="0" i="1" smtClean="0">
                            <a:latin typeface="Cambria Math"/>
                            <a:sym typeface="Wingdings" panose="05000000000000000000" pitchFamily="2" charset="2"/>
                          </a:rPr>
                          <m:t>𝑚</m:t>
                        </m:r>
                      </m:den>
                    </m:f>
                    <m:r>
                      <a:rPr lang="en-US" b="0" i="1" baseline="0" dirty="0" smtClean="0">
                        <a:latin typeface="Cambria Math" panose="02040503050406030204" pitchFamily="18" charset="0"/>
                        <a:sym typeface="Wingdings" pitchFamily="2" charset="2"/>
                      </a:rPr>
                      <m:t>→</m:t>
                    </m:r>
                    <m:r>
                      <a:rPr lang="en-US" b="0" i="1" smtClean="0">
                        <a:latin typeface="Cambria Math"/>
                        <a:sym typeface="Wingdings" panose="05000000000000000000" pitchFamily="2" charset="2"/>
                      </a:rPr>
                      <m:t>𝑦</m:t>
                    </m:r>
                    <m:r>
                      <a:rPr lang="en-US" b="0" i="1" smtClean="0">
                        <a:latin typeface="Cambria Math"/>
                        <a:sym typeface="Wingdings" panose="05000000000000000000" pitchFamily="2" charset="2"/>
                      </a:rPr>
                      <m:t>=</m:t>
                    </m:r>
                    <m:d>
                      <m:dPr>
                        <m:ctrlPr>
                          <a:rPr lang="en-US" b="0" i="1" smtClean="0">
                            <a:latin typeface="Cambria Math" panose="02040503050406030204" pitchFamily="18" charset="0"/>
                            <a:sym typeface="Wingdings" panose="05000000000000000000" pitchFamily="2" charset="2"/>
                          </a:rPr>
                        </m:ctrlPr>
                      </m:dPr>
                      <m:e>
                        <m:r>
                          <a:rPr lang="en-US" b="0" i="1" smtClean="0">
                            <a:latin typeface="Cambria Math"/>
                            <a:sym typeface="Wingdings" panose="05000000000000000000" pitchFamily="2" charset="2"/>
                          </a:rPr>
                          <m:t>15000 </m:t>
                        </m:r>
                        <m:r>
                          <a:rPr lang="en-US" b="0" i="1" smtClean="0">
                            <a:latin typeface="Cambria Math"/>
                            <a:sym typeface="Wingdings" panose="05000000000000000000" pitchFamily="2" charset="2"/>
                          </a:rPr>
                          <m:t>𝑚</m:t>
                        </m:r>
                      </m:e>
                    </m:d>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a:sym typeface="Wingdings" panose="05000000000000000000" pitchFamily="2" charset="2"/>
                          </a:rPr>
                          <m:t>tan</m:t>
                        </m:r>
                      </m:fName>
                      <m:e>
                        <m:r>
                          <a:rPr lang="en-US" b="0" i="1" smtClean="0">
                            <a:latin typeface="Cambria Math"/>
                            <a:sym typeface="Wingdings" panose="05000000000000000000" pitchFamily="2" charset="2"/>
                          </a:rPr>
                          <m:t>7.72×</m:t>
                        </m:r>
                        <m:sSup>
                          <m:sSupPr>
                            <m:ctrlPr>
                              <a:rPr lang="en-US" b="0" i="1" smtClean="0">
                                <a:latin typeface="Cambria Math" panose="02040503050406030204" pitchFamily="18" charset="0"/>
                                <a:sym typeface="Wingdings" panose="05000000000000000000" pitchFamily="2" charset="2"/>
                              </a:rPr>
                            </m:ctrlPr>
                          </m:sSupPr>
                          <m:e>
                            <m:r>
                              <a:rPr lang="en-US" b="0" i="1" smtClean="0">
                                <a:latin typeface="Cambria Math"/>
                                <a:sym typeface="Wingdings" panose="05000000000000000000" pitchFamily="2" charset="2"/>
                              </a:rPr>
                              <m:t>10</m:t>
                            </m:r>
                          </m:e>
                          <m:sup>
                            <m:r>
                              <a:rPr lang="en-US" b="0" i="1" smtClean="0">
                                <a:latin typeface="Cambria Math"/>
                                <a:sym typeface="Wingdings" panose="05000000000000000000" pitchFamily="2" charset="2"/>
                              </a:rPr>
                              <m:t>−4</m:t>
                            </m:r>
                          </m:sup>
                        </m:sSup>
                        <m:r>
                          <a:rPr lang="en-US" b="0" i="1" smtClean="0">
                            <a:latin typeface="Cambria Math"/>
                            <a:sym typeface="Wingdings" panose="05000000000000000000" pitchFamily="2" charset="2"/>
                          </a:rPr>
                          <m:t> </m:t>
                        </m:r>
                        <m:r>
                          <a:rPr lang="en-US" b="0" i="1" smtClean="0">
                            <a:latin typeface="Cambria Math"/>
                            <a:sym typeface="Wingdings" panose="05000000000000000000" pitchFamily="2" charset="2"/>
                          </a:rPr>
                          <m:t>𝑟𝑎𝑑</m:t>
                        </m:r>
                      </m:e>
                    </m:func>
                    <m:r>
                      <a:rPr lang="en-US" b="0" i="1" smtClean="0">
                        <a:latin typeface="Cambria Math"/>
                        <a:sym typeface="Wingdings" panose="05000000000000000000" pitchFamily="2" charset="2"/>
                      </a:rPr>
                      <m:t>=11.58 </m:t>
                    </m:r>
                    <m:r>
                      <a:rPr lang="en-US" b="0" i="1" smtClean="0">
                        <a:latin typeface="Cambria Math"/>
                        <a:sym typeface="Wingdings" panose="05000000000000000000" pitchFamily="2" charset="2"/>
                      </a:rPr>
                      <m:t>𝑚</m:t>
                    </m:r>
                  </m:oMath>
                </a14:m>
                <a:br>
                  <a:rPr lang="en-US" b="0" dirty="0">
                    <a:sym typeface="Wingdings" panose="05000000000000000000" pitchFamily="2" charset="2"/>
                  </a:rPr>
                </a:br>
                <a14:m>
                  <m:oMath xmlns:m="http://schemas.openxmlformats.org/officeDocument/2006/math">
                    <m:r>
                      <a:rPr lang="en-US" b="0" i="1" smtClean="0">
                        <a:latin typeface="Cambria Math"/>
                        <a:sym typeface="Wingdings" panose="05000000000000000000" pitchFamily="2" charset="2"/>
                      </a:rPr>
                      <m:t>𝑌</m:t>
                    </m:r>
                    <m:r>
                      <a:rPr lang="en-US" b="0" i="1" smtClean="0">
                        <a:latin typeface="Cambria Math"/>
                        <a:sym typeface="Wingdings" panose="05000000000000000000" pitchFamily="2" charset="2"/>
                      </a:rPr>
                      <m:t>=2</m:t>
                    </m:r>
                    <m:r>
                      <a:rPr lang="en-US" b="0" i="1" smtClean="0">
                        <a:latin typeface="Cambria Math"/>
                        <a:sym typeface="Wingdings" panose="05000000000000000000" pitchFamily="2" charset="2"/>
                      </a:rPr>
                      <m:t>𝑦</m:t>
                    </m:r>
                    <m:r>
                      <a:rPr lang="en-US" b="0" i="1" smtClean="0">
                        <a:latin typeface="Cambria Math"/>
                        <a:sym typeface="Wingdings" panose="05000000000000000000" pitchFamily="2" charset="2"/>
                      </a:rPr>
                      <m:t>+</m:t>
                    </m:r>
                    <m:r>
                      <a:rPr lang="en-US" b="0" i="1" smtClean="0">
                        <a:latin typeface="Cambria Math"/>
                        <a:sym typeface="Wingdings" panose="05000000000000000000" pitchFamily="2" charset="2"/>
                      </a:rPr>
                      <m:t>𝐷</m:t>
                    </m:r>
                    <m:r>
                      <a:rPr lang="en-US" b="0" i="1" smtClean="0">
                        <a:latin typeface="Cambria Math"/>
                        <a:sym typeface="Wingdings" panose="05000000000000000000" pitchFamily="2" charset="2"/>
                      </a:rPr>
                      <m:t>=2</m:t>
                    </m:r>
                    <m:d>
                      <m:dPr>
                        <m:ctrlPr>
                          <a:rPr lang="en-US" b="0" i="1" smtClean="0">
                            <a:latin typeface="Cambria Math" panose="02040503050406030204" pitchFamily="18" charset="0"/>
                            <a:sym typeface="Wingdings" panose="05000000000000000000" pitchFamily="2" charset="2"/>
                          </a:rPr>
                        </m:ctrlPr>
                      </m:dPr>
                      <m:e>
                        <m:r>
                          <a:rPr lang="en-US" b="0" i="1" smtClean="0">
                            <a:latin typeface="Cambria Math"/>
                            <a:sym typeface="Wingdings" panose="05000000000000000000" pitchFamily="2" charset="2"/>
                          </a:rPr>
                          <m:t>11.58 </m:t>
                        </m:r>
                        <m:r>
                          <a:rPr lang="en-US" b="0" i="1" smtClean="0">
                            <a:latin typeface="Cambria Math"/>
                            <a:sym typeface="Wingdings" panose="05000000000000000000" pitchFamily="2" charset="2"/>
                          </a:rPr>
                          <m:t>𝑚</m:t>
                        </m:r>
                      </m:e>
                    </m:d>
                    <m:r>
                      <a:rPr lang="en-US" b="0" i="1" smtClean="0">
                        <a:latin typeface="Cambria Math"/>
                        <a:sym typeface="Wingdings" panose="05000000000000000000" pitchFamily="2" charset="2"/>
                      </a:rPr>
                      <m:t>+1×</m:t>
                    </m:r>
                    <m:sSup>
                      <m:sSupPr>
                        <m:ctrlPr>
                          <a:rPr lang="en-US" b="0" i="1" smtClean="0">
                            <a:latin typeface="Cambria Math" panose="02040503050406030204" pitchFamily="18" charset="0"/>
                            <a:sym typeface="Wingdings" panose="05000000000000000000" pitchFamily="2" charset="2"/>
                          </a:rPr>
                        </m:ctrlPr>
                      </m:sSupPr>
                      <m:e>
                        <m:r>
                          <a:rPr lang="en-US" b="0" i="1" smtClean="0">
                            <a:latin typeface="Cambria Math"/>
                            <a:sym typeface="Wingdings" panose="05000000000000000000" pitchFamily="2" charset="2"/>
                          </a:rPr>
                          <m:t>10</m:t>
                        </m:r>
                      </m:e>
                      <m:sup>
                        <m:r>
                          <a:rPr lang="en-US" b="0" i="1" smtClean="0">
                            <a:latin typeface="Cambria Math"/>
                            <a:sym typeface="Wingdings" panose="05000000000000000000" pitchFamily="2" charset="2"/>
                          </a:rPr>
                          <m:t>−3</m:t>
                        </m:r>
                      </m:sup>
                    </m:sSup>
                    <m:r>
                      <a:rPr lang="en-US" b="0" i="1" smtClean="0">
                        <a:latin typeface="Cambria Math"/>
                        <a:sym typeface="Wingdings" panose="05000000000000000000" pitchFamily="2" charset="2"/>
                      </a:rPr>
                      <m:t> </m:t>
                    </m:r>
                    <m:r>
                      <a:rPr lang="en-US" b="0" i="1" smtClean="0">
                        <a:latin typeface="Cambria Math"/>
                        <a:sym typeface="Wingdings" panose="05000000000000000000" pitchFamily="2" charset="2"/>
                      </a:rPr>
                      <m:t>𝑚</m:t>
                    </m:r>
                    <m:r>
                      <a:rPr lang="en-US" b="0" i="1" smtClean="0">
                        <a:latin typeface="Cambria Math"/>
                        <a:sym typeface="Wingdings" panose="05000000000000000000" pitchFamily="2" charset="2"/>
                      </a:rPr>
                      <m:t>=23.2 </m:t>
                    </m:r>
                    <m:r>
                      <a:rPr lang="en-US" b="0" i="1" smtClean="0">
                        <a:latin typeface="Cambria Math"/>
                        <a:sym typeface="Wingdings" panose="05000000000000000000" pitchFamily="2" charset="2"/>
                      </a:rPr>
                      <m:t>𝑚</m:t>
                    </m:r>
                  </m:oMath>
                </a14:m>
                <a:endParaRPr lang="en-US" b="0" dirty="0">
                  <a:sym typeface="Wingdings" panose="05000000000000000000" pitchFamily="2" charset="2"/>
                </a:endParaRPr>
              </a:p>
            </p:txBody>
          </p:sp>
        </mc:Choice>
        <mc:Fallback xmlns="">
          <p:sp>
            <p:nvSpPr>
              <p:cNvPr id="3" name="Notes Placeholder 2"/>
              <p:cNvSpPr>
                <a:spLocks noGrp="1"/>
              </p:cNvSpPr>
              <p:nvPr>
                <p:ph type="body" idx="1"/>
              </p:nvPr>
            </p:nvSpPr>
            <p:spPr/>
            <p:txBody>
              <a:bodyPr/>
              <a:lstStyle/>
              <a:p>
                <a:pPr marL="228600" indent="-228600">
                  <a:buAutoNum type="alphaLcParenBoth"/>
                </a:pPr>
                <a:r>
                  <a:rPr lang="en-US" b="0" i="0" smtClean="0">
                    <a:latin typeface="Cambria Math"/>
                  </a:rPr>
                  <a:t>𝜃=1.22 𝜆/𝐷=1.22 (633×〖10〗^(−9)  𝑚)/(1×〖10〗^(−3)  𝑚)=7.72×〖10〗^(−4)  𝑟𝑎𝑑𝑖𝑎𝑛𝑠</a:t>
                </a:r>
                <a:endParaRPr lang="en-US" dirty="0" smtClean="0"/>
              </a:p>
              <a:p>
                <a:pPr marL="228600" indent="-228600">
                  <a:buAutoNum type="alphaLcParenBoth"/>
                </a:pPr>
                <a:r>
                  <a:rPr lang="en-US" b="0" i="0" smtClean="0">
                    <a:latin typeface="Cambria Math"/>
                  </a:rPr>
                  <a:t>tan⁡𝜃=𝑦/𝑥</a:t>
                </a:r>
                <a:r>
                  <a:rPr lang="en-US" dirty="0" smtClean="0"/>
                  <a:t> </a:t>
                </a:r>
                <a:r>
                  <a:rPr lang="en-US" dirty="0" smtClean="0">
                    <a:sym typeface="Wingdings" panose="05000000000000000000" pitchFamily="2" charset="2"/>
                  </a:rPr>
                  <a:t> </a:t>
                </a:r>
                <a:r>
                  <a:rPr lang="en-US" b="0" i="0" smtClean="0">
                    <a:latin typeface="Cambria Math"/>
                    <a:sym typeface="Wingdings" panose="05000000000000000000" pitchFamily="2" charset="2"/>
                  </a:rPr>
                  <a:t>tan⁡〖7.72×〖10〗^(−4)  𝑟𝑎𝑑〗=𝑦/(15000 𝑚)</a:t>
                </a:r>
                <a:r>
                  <a:rPr lang="en-US" dirty="0" smtClean="0"/>
                  <a:t> </a:t>
                </a:r>
                <a:r>
                  <a:rPr lang="en-US" dirty="0" smtClean="0">
                    <a:sym typeface="Wingdings" panose="05000000000000000000" pitchFamily="2" charset="2"/>
                  </a:rPr>
                  <a:t> </a:t>
                </a:r>
                <a:r>
                  <a:rPr lang="en-US" b="0" i="0" smtClean="0">
                    <a:latin typeface="Cambria Math"/>
                    <a:sym typeface="Wingdings" panose="05000000000000000000" pitchFamily="2" charset="2"/>
                  </a:rPr>
                  <a:t>𝑦=(15000 𝑚)  tan⁡〖7.72×〖10〗^(−4)  𝑟𝑎𝑑〗=11.58 𝑚</a:t>
                </a:r>
                <a:r>
                  <a:rPr lang="en-US" b="0" dirty="0" smtClean="0">
                    <a:sym typeface="Wingdings" panose="05000000000000000000" pitchFamily="2" charset="2"/>
                  </a:rPr>
                  <a:t/>
                </a:r>
                <a:br>
                  <a:rPr lang="en-US" b="0" dirty="0" smtClean="0">
                    <a:sym typeface="Wingdings" panose="05000000000000000000" pitchFamily="2" charset="2"/>
                  </a:rPr>
                </a:br>
                <a:r>
                  <a:rPr lang="en-US" b="0" i="0" smtClean="0">
                    <a:latin typeface="Cambria Math"/>
                    <a:sym typeface="Wingdings" panose="05000000000000000000" pitchFamily="2" charset="2"/>
                  </a:rPr>
                  <a:t>𝑌=2𝑦+𝐷=2(11.58 𝑚)+1×〖10〗^(−3)  𝑚=23.2 𝑚</a:t>
                </a:r>
                <a:endParaRPr lang="en-US" b="0" dirty="0" smtClean="0">
                  <a:sym typeface="Wingdings" panose="05000000000000000000" pitchFamily="2" charset="2"/>
                </a:endParaRPr>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102</a:t>
            </a:fld>
            <a:endParaRPr lang="en-US"/>
          </a:p>
        </p:txBody>
      </p:sp>
    </p:spTree>
    <p:extLst>
      <p:ext uri="{BB962C8B-B14F-4D97-AF65-F5344CB8AC3E}">
        <p14:creationId xmlns:p14="http://schemas.microsoft.com/office/powerpoint/2010/main" val="18743375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103</a:t>
            </a:fld>
            <a:endParaRPr lang="en-US"/>
          </a:p>
        </p:txBody>
      </p:sp>
    </p:spTree>
    <p:extLst>
      <p:ext uri="{BB962C8B-B14F-4D97-AF65-F5344CB8AC3E}">
        <p14:creationId xmlns:p14="http://schemas.microsoft.com/office/powerpoint/2010/main" val="18720739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104</a:t>
            </a:fld>
            <a:endParaRPr lang="en-US"/>
          </a:p>
        </p:txBody>
      </p:sp>
    </p:spTree>
    <p:extLst>
      <p:ext uri="{BB962C8B-B14F-4D97-AF65-F5344CB8AC3E}">
        <p14:creationId xmlns:p14="http://schemas.microsoft.com/office/powerpoint/2010/main" val="29522986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Only if incident light is nearly perpendicular to surface</a:t>
            </a:r>
          </a:p>
          <a:p>
            <a:endParaRPr lang="en-US" dirty="0"/>
          </a:p>
          <a:p>
            <a:r>
              <a:rPr lang="en-US" dirty="0"/>
              <a:t>Difference</a:t>
            </a:r>
            <a:r>
              <a:rPr lang="en-US" baseline="0" dirty="0"/>
              <a:t> in path length = ½ wavelength to get destructive interference</a:t>
            </a:r>
            <a:endParaRPr lang="en-US" dirty="0"/>
          </a:p>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105</a:t>
            </a:fld>
            <a:endParaRPr lang="en-US"/>
          </a:p>
        </p:txBody>
      </p:sp>
    </p:spTree>
    <p:extLst>
      <p:ext uri="{BB962C8B-B14F-4D97-AF65-F5344CB8AC3E}">
        <p14:creationId xmlns:p14="http://schemas.microsoft.com/office/powerpoint/2010/main" val="35232551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rPr>
                        <m:t>=1.00 </m:t>
                      </m:r>
                      <m:r>
                        <a:rPr lang="en-US" b="0" i="1" smtClean="0">
                          <a:latin typeface="Cambria Math"/>
                        </a:rPr>
                        <m:t>𝑎𝑖𝑟</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r>
                        <a:rPr lang="en-US" b="0" i="1" smtClean="0">
                          <a:latin typeface="Cambria Math"/>
                        </a:rPr>
                        <m:t>=1.40 </m:t>
                      </m:r>
                      <m:r>
                        <a:rPr lang="en-US" b="0" i="1" smtClean="0">
                          <a:latin typeface="Cambria Math"/>
                        </a:rPr>
                        <m:t>𝑜𝑖𝑙</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3</m:t>
                          </m:r>
                        </m:sub>
                      </m:sSub>
                      <m:r>
                        <a:rPr lang="en-US" b="0" i="1" smtClean="0">
                          <a:latin typeface="Cambria Math"/>
                        </a:rPr>
                        <m:t>=1.33 </m:t>
                      </m:r>
                      <m:r>
                        <a:rPr lang="en-US" b="0" i="1" smtClean="0">
                          <a:latin typeface="Cambria Math"/>
                        </a:rPr>
                        <m:t>𝑤𝑎𝑡𝑒𝑟</m:t>
                      </m:r>
                    </m:oMath>
                  </m:oMathPara>
                </a14:m>
                <a:endParaRPr lang="en-US" b="0" dirty="0"/>
              </a:p>
              <a:p>
                <a:r>
                  <a:rPr lang="en-US" dirty="0"/>
                  <a:t>Ray 1 phase shifts; Ray 2 no phase</a:t>
                </a:r>
                <a:r>
                  <a:rPr lang="en-US" baseline="0" dirty="0"/>
                  <a:t> shift</a:t>
                </a:r>
              </a:p>
              <a:p>
                <a:r>
                  <a:rPr lang="en-US" baseline="0" dirty="0"/>
                  <a:t>We want constructive interference, so want difference of one wavelength</a:t>
                </a:r>
              </a:p>
              <a:p>
                <a:pPr/>
                <a14:m>
                  <m:oMathPara xmlns:m="http://schemas.openxmlformats.org/officeDocument/2006/math">
                    <m:oMathParaPr>
                      <m:jc m:val="centerGroup"/>
                    </m:oMathParaPr>
                    <m:oMath xmlns:m="http://schemas.openxmlformats.org/officeDocument/2006/math">
                      <m:r>
                        <a:rPr lang="en-US" b="0" i="1" smtClean="0">
                          <a:latin typeface="Cambria Math"/>
                        </a:rPr>
                        <m:t>2</m:t>
                      </m:r>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num>
                        <m:den>
                          <m:r>
                            <a:rPr lang="en-US" b="0" i="1" smtClean="0">
                              <a:latin typeface="Cambria Math"/>
                            </a:rPr>
                            <m:t>2</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2</m:t>
                          </m:r>
                          <m:r>
                            <a:rPr lang="en-US" b="0" i="1" smtClean="0">
                              <a:latin typeface="Cambria Math"/>
                            </a:rPr>
                            <m:t>𝑛</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2</m:t>
                      </m:r>
                      <m:d>
                        <m:dPr>
                          <m:ctrlPr>
                            <a:rPr lang="en-US" b="0" i="1" smtClean="0">
                              <a:latin typeface="Cambria Math" panose="02040503050406030204" pitchFamily="18" charset="0"/>
                            </a:rPr>
                          </m:ctrlPr>
                        </m:dPr>
                        <m:e>
                          <m:r>
                            <a:rPr lang="en-US" b="0" i="1" smtClean="0">
                              <a:latin typeface="Cambria Math"/>
                            </a:rPr>
                            <m:t>120×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−9</m:t>
                              </m:r>
                            </m:sup>
                          </m:sSup>
                          <m:r>
                            <a:rPr lang="en-US" b="0" i="1" smtClean="0">
                              <a:latin typeface="Cambria Math"/>
                            </a:rPr>
                            <m:t> </m:t>
                          </m:r>
                          <m:r>
                            <a:rPr lang="en-US" b="0" i="1" smtClean="0">
                              <a:latin typeface="Cambria Math"/>
                            </a:rPr>
                            <m:t>𝑚</m:t>
                          </m:r>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2</m:t>
                          </m:r>
                          <m:d>
                            <m:dPr>
                              <m:ctrlPr>
                                <a:rPr lang="en-US" b="0" i="1" smtClean="0">
                                  <a:latin typeface="Cambria Math" panose="02040503050406030204" pitchFamily="18" charset="0"/>
                                </a:rPr>
                              </m:ctrlPr>
                            </m:dPr>
                            <m:e>
                              <m:r>
                                <a:rPr lang="en-US" b="0" i="1" smtClean="0">
                                  <a:latin typeface="Cambria Math"/>
                                </a:rPr>
                                <m:t>1.40</m:t>
                              </m:r>
                            </m:e>
                          </m:d>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𝜆</m:t>
                      </m:r>
                      <m:r>
                        <a:rPr lang="en-US" b="0" i="1" smtClean="0">
                          <a:latin typeface="Cambria Math"/>
                        </a:rPr>
                        <m:t>=672×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−9</m:t>
                          </m:r>
                        </m:sup>
                      </m:sSup>
                      <m:r>
                        <a:rPr lang="en-US" b="0" i="1" smtClean="0">
                          <a:latin typeface="Cambria Math"/>
                        </a:rPr>
                        <m:t> </m:t>
                      </m:r>
                      <m:r>
                        <a:rPr lang="en-US" b="0" i="1" smtClean="0">
                          <a:latin typeface="Cambria Math"/>
                        </a:rPr>
                        <m:t>𝑚</m:t>
                      </m:r>
                      <m:r>
                        <a:rPr lang="en-US" b="0" i="1" smtClean="0">
                          <a:latin typeface="Cambria Math"/>
                        </a:rPr>
                        <m:t>=672 </m:t>
                      </m:r>
                      <m:r>
                        <a:rPr lang="en-US" b="0" i="1" smtClean="0">
                          <a:latin typeface="Cambria Math"/>
                        </a:rPr>
                        <m:t>𝑛𝑚</m:t>
                      </m:r>
                    </m:oMath>
                  </m:oMathPara>
                </a14:m>
                <a:endParaRPr lang="en-US" b="0" dirty="0"/>
              </a:p>
              <a:p>
                <a:r>
                  <a:rPr lang="en-US" dirty="0"/>
                  <a:t>Red</a:t>
                </a:r>
              </a:p>
            </p:txBody>
          </p:sp>
        </mc:Choice>
        <mc:Fallback xmlns="">
          <p:sp>
            <p:nvSpPr>
              <p:cNvPr id="3" name="Notes Placeholder 2"/>
              <p:cNvSpPr>
                <a:spLocks noGrp="1"/>
              </p:cNvSpPr>
              <p:nvPr>
                <p:ph type="body" idx="1"/>
              </p:nvPr>
            </p:nvSpPr>
            <p:spPr/>
            <p:txBody>
              <a:bodyPr/>
              <a:lstStyle/>
              <a:p>
                <a:r>
                  <a:rPr lang="en-US" b="0" i="0" smtClean="0">
                    <a:latin typeface="Cambria Math"/>
                  </a:rPr>
                  <a:t>𝑛_1=1.00 𝑎𝑖𝑟</a:t>
                </a:r>
                <a:endParaRPr lang="en-US" b="0" dirty="0" smtClean="0"/>
              </a:p>
              <a:p>
                <a:r>
                  <a:rPr lang="en-US" b="0" i="0" smtClean="0">
                    <a:latin typeface="Cambria Math"/>
                  </a:rPr>
                  <a:t>𝑛_2=1.40 𝑜𝑖𝑙</a:t>
                </a:r>
                <a:endParaRPr lang="en-US" b="0" dirty="0" smtClean="0"/>
              </a:p>
              <a:p>
                <a:r>
                  <a:rPr lang="en-US" b="0" i="0" smtClean="0">
                    <a:latin typeface="Cambria Math"/>
                  </a:rPr>
                  <a:t>𝑛_3=1.33 𝑤𝑎𝑡𝑒𝑟</a:t>
                </a:r>
                <a:endParaRPr lang="en-US" b="0" dirty="0" smtClean="0"/>
              </a:p>
              <a:p>
                <a:r>
                  <a:rPr lang="en-US" dirty="0" smtClean="0"/>
                  <a:t>Ray 1 phase shifts; Ray 2 no phase</a:t>
                </a:r>
                <a:r>
                  <a:rPr lang="en-US" baseline="0" dirty="0" smtClean="0"/>
                  <a:t> shift</a:t>
                </a:r>
              </a:p>
              <a:p>
                <a:r>
                  <a:rPr lang="en-US" baseline="0" dirty="0" smtClean="0"/>
                  <a:t>We want constructive interference, so want difference of one wavelength</a:t>
                </a:r>
              </a:p>
              <a:p>
                <a:r>
                  <a:rPr lang="en-US" b="0" i="0" smtClean="0">
                    <a:latin typeface="Cambria Math"/>
                  </a:rPr>
                  <a:t>2𝑡=</a:t>
                </a:r>
                <a:r>
                  <a:rPr lang="en-US" b="0" i="0" smtClean="0">
                    <a:latin typeface="Cambria Math"/>
                  </a:rPr>
                  <a:t>𝜆</a:t>
                </a:r>
                <a:r>
                  <a:rPr lang="en-US" b="0" i="0" smtClean="0">
                    <a:latin typeface="Cambria Math"/>
                  </a:rPr>
                  <a:t>_𝑛/</a:t>
                </a:r>
                <a:r>
                  <a:rPr lang="en-US" b="0" i="0" smtClean="0">
                    <a:latin typeface="Cambria Math"/>
                  </a:rPr>
                  <a:t>2</a:t>
                </a:r>
                <a:r>
                  <a:rPr lang="en-US" b="0" i="0" smtClean="0">
                    <a:latin typeface="Cambria Math"/>
                  </a:rPr>
                  <a:t>=𝜆/2𝑛</a:t>
                </a:r>
                <a:endParaRPr lang="en-US" dirty="0" smtClean="0"/>
              </a:p>
              <a:p>
                <a:r>
                  <a:rPr lang="en-US" b="0" i="0" smtClean="0">
                    <a:latin typeface="Cambria Math"/>
                  </a:rPr>
                  <a:t>2(</a:t>
                </a:r>
                <a:r>
                  <a:rPr lang="en-US" b="0" i="0" smtClean="0">
                    <a:latin typeface="Cambria Math"/>
                  </a:rPr>
                  <a:t>120×〖</a:t>
                </a:r>
                <a:r>
                  <a:rPr lang="en-US" b="0" i="0" smtClean="0">
                    <a:latin typeface="Cambria Math"/>
                  </a:rPr>
                  <a:t>10〗^(−9)  𝑚</a:t>
                </a:r>
                <a:r>
                  <a:rPr lang="en-US" b="0" i="0" smtClean="0">
                    <a:latin typeface="Cambria Math"/>
                  </a:rPr>
                  <a:t>)</a:t>
                </a:r>
                <a:r>
                  <a:rPr lang="en-US" b="0" i="0" smtClean="0">
                    <a:latin typeface="Cambria Math"/>
                  </a:rPr>
                  <a:t>=𝜆/2(1.40) </a:t>
                </a:r>
                <a:endParaRPr lang="en-US" b="0" dirty="0" smtClean="0"/>
              </a:p>
              <a:p>
                <a:r>
                  <a:rPr lang="en-US" b="0" i="0" smtClean="0">
                    <a:latin typeface="Cambria Math"/>
                  </a:rPr>
                  <a:t>𝜆=672×〖10〗^(−9)  𝑚=672 𝑛𝑚</a:t>
                </a:r>
                <a:endParaRPr lang="en-US" b="0" dirty="0" smtClean="0"/>
              </a:p>
              <a:p>
                <a:r>
                  <a:rPr lang="en-US" dirty="0" smtClean="0"/>
                  <a:t>Red</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106</a:t>
            </a:fld>
            <a:endParaRPr lang="en-US"/>
          </a:p>
        </p:txBody>
      </p:sp>
    </p:spTree>
    <p:extLst>
      <p:ext uri="{BB962C8B-B14F-4D97-AF65-F5344CB8AC3E}">
        <p14:creationId xmlns:p14="http://schemas.microsoft.com/office/powerpoint/2010/main" val="4177765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44F9F6-11C8-44DB-B6E2-CF3B026FFB80}" type="slidenum">
              <a:rPr lang="en-US" smtClean="0"/>
              <a:pPr/>
              <a:t>107</a:t>
            </a:fld>
            <a:endParaRPr lang="en-US"/>
          </a:p>
        </p:txBody>
      </p:sp>
    </p:spTree>
    <p:extLst>
      <p:ext uri="{BB962C8B-B14F-4D97-AF65-F5344CB8AC3E}">
        <p14:creationId xmlns:p14="http://schemas.microsoft.com/office/powerpoint/2010/main" val="13571948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109</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Have some polarizing filters</a:t>
            </a:r>
          </a:p>
          <a:p>
            <a:endParaRPr lang="en-US" dirty="0"/>
          </a:p>
          <a:p>
            <a:r>
              <a:rPr lang="en-US" dirty="0"/>
              <a:t>I = intensity</a:t>
            </a:r>
            <a:r>
              <a:rPr lang="en-US" baseline="0" dirty="0"/>
              <a:t> of light</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110</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Us the overhead projector and two polarizing</a:t>
            </a:r>
            <a:r>
              <a:rPr lang="en-US" baseline="0" dirty="0"/>
              <a:t> filters to demonstrate.</a:t>
            </a:r>
          </a:p>
          <a:p>
            <a:r>
              <a:rPr lang="en-US" baseline="0" dirty="0"/>
              <a:t>When </a:t>
            </a:r>
            <a:r>
              <a:rPr lang="en-US" baseline="0" dirty="0" err="1"/>
              <a:t>polarizers</a:t>
            </a:r>
            <a:r>
              <a:rPr lang="en-US" baseline="0" dirty="0"/>
              <a:t> cross at 90 degree no light is transmitted.</a:t>
            </a:r>
          </a:p>
          <a:p>
            <a:endParaRPr lang="en-US" baseline="0" dirty="0"/>
          </a:p>
          <a:p>
            <a:r>
              <a:rPr lang="en-US" baseline="0" dirty="0"/>
              <a:t>Its cos</a:t>
            </a:r>
            <a:r>
              <a:rPr lang="en-US" baseline="30000" dirty="0"/>
              <a:t>2</a:t>
            </a:r>
            <a:r>
              <a:rPr lang="en-US" baseline="0" dirty="0"/>
              <a:t> because the intensity is proportional to the energy squared and the angle is found by E </a:t>
            </a:r>
            <a:r>
              <a:rPr lang="en-US" baseline="0" dirty="0" err="1"/>
              <a:t>cos</a:t>
            </a:r>
            <a:r>
              <a:rPr lang="en-US" baseline="0" dirty="0"/>
              <a:t> </a:t>
            </a:r>
            <a:r>
              <a:rPr lang="el-GR" baseline="0" dirty="0"/>
              <a:t>θ</a:t>
            </a:r>
            <a:r>
              <a:rPr lang="en-US" baseline="0" dirty="0"/>
              <a:t>.</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4B45952-26B9-4067-A843-59B0FB7AEB3A}" type="datetimeFigureOut">
              <a:rPr lang="en-US" smtClean="0"/>
              <a:pPr/>
              <a:t>8/18/2021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B45952-26B9-4067-A843-59B0FB7AEB3A}" type="datetimeFigureOut">
              <a:rPr lang="en-US" smtClean="0"/>
              <a:pPr/>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B45952-26B9-4067-A843-59B0FB7AEB3A}" type="datetimeFigureOut">
              <a:rPr lang="en-US" smtClean="0"/>
              <a:pPr/>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B45952-26B9-4067-A843-59B0FB7AEB3A}" type="datetimeFigureOut">
              <a:rPr lang="en-US" smtClean="0"/>
              <a:pPr/>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666750"/>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1"/>
          </p:nvPr>
        </p:nvSpPr>
        <p:spPr>
          <a:xfrm>
            <a:off x="530352" y="1688592"/>
            <a:ext cx="7772400" cy="3078671"/>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44B45952-26B9-4067-A843-59B0FB7AEB3A}" type="datetimeFigureOut">
              <a:rPr lang="en-US" smtClean="0"/>
              <a:pPr/>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8610"/>
            <a:ext cx="9144000" cy="1076706"/>
          </a:xfrm>
        </p:spPr>
        <p:txBody>
          <a:bodyPr/>
          <a:lstStyle/>
          <a:p>
            <a:r>
              <a:rPr kumimoji="0" lang="en-US" dirty="0"/>
              <a:t>Click to edit Master title style</a:t>
            </a:r>
          </a:p>
        </p:txBody>
      </p:sp>
      <p:sp>
        <p:nvSpPr>
          <p:cNvPr id="3" name="Content Placeholder 2"/>
          <p:cNvSpPr>
            <a:spLocks noGrp="1"/>
          </p:cNvSpPr>
          <p:nvPr>
            <p:ph sz="half" idx="1"/>
          </p:nvPr>
        </p:nvSpPr>
        <p:spPr>
          <a:xfrm>
            <a:off x="0" y="1440064"/>
            <a:ext cx="4495800" cy="3326130"/>
          </a:xfrm>
        </p:spPr>
        <p:txBody>
          <a:bodyPr>
            <a:normAutofit/>
          </a:bodyPr>
          <a:lstStyle>
            <a:lvl1pPr>
              <a:defRPr sz="2400"/>
            </a:lvl1pPr>
            <a:lvl2pPr>
              <a:defRPr sz="2400"/>
            </a:lvl2pPr>
            <a:lvl3pPr>
              <a:defRPr sz="2400"/>
            </a:lvl3pPr>
            <a:lvl4pPr>
              <a:defRPr sz="2400"/>
            </a:lvl4pPr>
            <a:lvl5pPr>
              <a:defRPr sz="2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440064"/>
            <a:ext cx="4495800" cy="3326130"/>
          </a:xfrm>
        </p:spPr>
        <p:txBody>
          <a:bodyPr>
            <a:normAutofit/>
          </a:bodyPr>
          <a:lstStyle>
            <a:lvl1pPr>
              <a:defRPr sz="2400"/>
            </a:lvl1pPr>
            <a:lvl2pPr>
              <a:defRPr sz="2400"/>
            </a:lvl2pPr>
            <a:lvl3pPr>
              <a:defRPr sz="2400"/>
            </a:lvl3pPr>
            <a:lvl4pPr>
              <a:defRPr sz="2400"/>
            </a:lvl4pPr>
            <a:lvl5pPr>
              <a:defRPr sz="2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44B45952-26B9-4067-A843-59B0FB7AEB3A}" type="datetimeFigureOut">
              <a:rPr lang="en-US" smtClean="0"/>
              <a:pPr/>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08610"/>
            <a:ext cx="9144000" cy="1076706"/>
          </a:xfrm>
        </p:spPr>
        <p:txBody>
          <a:bodyPr tIns="45720" anchor="b"/>
          <a:lstStyle>
            <a:lvl1pPr>
              <a:defRPr/>
            </a:lvl1pPr>
          </a:lstStyle>
          <a:p>
            <a:r>
              <a:rPr kumimoji="0" lang="en-US" dirty="0"/>
              <a:t>Click to edit Master title style</a:t>
            </a:r>
          </a:p>
        </p:txBody>
      </p:sp>
      <p:sp>
        <p:nvSpPr>
          <p:cNvPr id="3" name="Text Placeholder 2"/>
          <p:cNvSpPr>
            <a:spLocks noGrp="1"/>
          </p:cNvSpPr>
          <p:nvPr>
            <p:ph type="body" idx="1"/>
          </p:nvPr>
        </p:nvSpPr>
        <p:spPr>
          <a:xfrm>
            <a:off x="0" y="1391436"/>
            <a:ext cx="44973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9"/>
            <a:ext cx="4498974" cy="49113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0" y="1885951"/>
            <a:ext cx="4497388" cy="2884290"/>
          </a:xfrm>
        </p:spPr>
        <p:txBody>
          <a:bodyPr tIns="0">
            <a:normAutofit/>
          </a:bodyPr>
          <a:lstStyle>
            <a:lvl1pPr>
              <a:defRPr sz="2400"/>
            </a:lvl1pPr>
            <a:lvl2pPr>
              <a:defRPr sz="2400"/>
            </a:lvl2pPr>
            <a:lvl3pPr>
              <a:defRPr sz="2400"/>
            </a:lvl3pPr>
            <a:lvl4pPr>
              <a:defRPr sz="2400"/>
            </a:lvl4pPr>
            <a:lvl5pPr>
              <a:defRPr sz="2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6" y="1885951"/>
            <a:ext cx="4498974" cy="2884290"/>
          </a:xfrm>
        </p:spPr>
        <p:txBody>
          <a:bodyPr tIns="0">
            <a:normAutofit/>
          </a:bodyPr>
          <a:lstStyle>
            <a:lvl1pPr>
              <a:defRPr sz="2400"/>
            </a:lvl1pPr>
            <a:lvl2pPr>
              <a:defRPr sz="2400"/>
            </a:lvl2pPr>
            <a:lvl3pPr>
              <a:defRPr sz="2400"/>
            </a:lvl3pPr>
            <a:lvl4pPr>
              <a:defRPr sz="2400"/>
            </a:lvl4pPr>
            <a:lvl5pPr>
              <a:defRPr sz="2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44B45952-26B9-4067-A843-59B0FB7AEB3A}" type="datetimeFigureOut">
              <a:rPr lang="en-US" smtClean="0"/>
              <a:pPr/>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08610"/>
            <a:ext cx="9144000" cy="1076706"/>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fld id="{44B45952-26B9-4067-A843-59B0FB7AEB3A}" type="datetimeFigureOut">
              <a:rPr lang="en-US" smtClean="0"/>
              <a:pPr/>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45952-26B9-4067-A843-59B0FB7AEB3A}" type="datetimeFigureOut">
              <a:rPr lang="en-US" smtClean="0"/>
              <a:pPr/>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normAutofit/>
          </a:bodyPr>
          <a:lstStyle>
            <a:lvl1pPr>
              <a:defRPr sz="2400"/>
            </a:lvl1pPr>
            <a:lvl2pPr>
              <a:defRPr sz="2400"/>
            </a:lvl2pPr>
            <a:lvl3pPr>
              <a:defRPr sz="2400"/>
            </a:lvl3pPr>
            <a:lvl4pPr>
              <a:defRPr sz="2400"/>
            </a:lvl4pPr>
            <a:lvl5pPr>
              <a:defRPr sz="2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44B45952-26B9-4067-A843-59B0FB7AEB3A}" type="datetimeFigureOut">
              <a:rPr lang="en-US" smtClean="0"/>
              <a:pPr/>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02D03-7A81-43CF-95D3-6BCA8CEA34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4B45952-26B9-4067-A843-59B0FB7AEB3A}" type="datetimeFigureOut">
              <a:rPr lang="en-US" smtClean="0"/>
              <a:pPr/>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4767264"/>
            <a:ext cx="609600" cy="273844"/>
          </a:xfrm>
        </p:spPr>
        <p:txBody>
          <a:bodyPr/>
          <a:lstStyle/>
          <a:p>
            <a:fld id="{66F02D03-7A81-43CF-95D3-6BCA8CEA3437}" type="slidenum">
              <a:rPr lang="en-US" smtClean="0"/>
              <a:pPr/>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4362451"/>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70"/>
            <a:ext cx="4762500" cy="47863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7"/>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7"/>
            <a:ext cx="4762500" cy="47863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0" y="233958"/>
            <a:ext cx="9144000" cy="1151358"/>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9526" y="1451610"/>
            <a:ext cx="9153525" cy="329184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B45952-26B9-4067-A843-59B0FB7AEB3A}" type="datetimeFigureOut">
              <a:rPr lang="en-US" smtClean="0"/>
              <a:pPr/>
              <a:t>8/18/2021</a:t>
            </a:fld>
            <a:endParaRPr lang="en-US"/>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F02D03-7A81-43CF-95D3-6BCA8CEA3437}" type="slidenum">
              <a:rPr lang="en-US" smtClean="0"/>
              <a:pPr/>
              <a:t>‹#›</a:t>
            </a:fld>
            <a:endParaRPr lang="en-US"/>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4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hyperlink" Target="https://openstaxcollege.org/textbooks/college-physic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5.jpe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Electromagnetic Waves and Optics</a:t>
            </a:r>
          </a:p>
        </p:txBody>
      </p:sp>
      <p:sp>
        <p:nvSpPr>
          <p:cNvPr id="3" name="Subtitle 2"/>
          <p:cNvSpPr>
            <a:spLocks noGrp="1"/>
          </p:cNvSpPr>
          <p:nvPr>
            <p:ph type="subTitle" idx="1"/>
          </p:nvPr>
        </p:nvSpPr>
        <p:spPr/>
        <p:txBody>
          <a:bodyPr/>
          <a:lstStyle/>
          <a:p>
            <a:r>
              <a:rPr lang="en-US" dirty="0"/>
              <a:t>Physics Unit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Relating the E-field and B-field strengths</a:t>
                </a:r>
              </a:p>
              <a:p>
                <a:pPr lvl="1"/>
                <a:r>
                  <a:rPr lang="en-US" dirty="0"/>
                  <a:t>Stronger E-field creates greater current which makes greater B-field</a:t>
                </a:r>
              </a:p>
              <a:p>
                <a:pPr marL="393192" lvl="1"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𝐸</m:t>
                          </m:r>
                        </m:num>
                        <m:den>
                          <m:r>
                            <a:rPr lang="en-US" b="0" i="1" smtClean="0">
                              <a:latin typeface="Cambria Math"/>
                            </a:rPr>
                            <m:t>𝐵</m:t>
                          </m:r>
                        </m:den>
                      </m:f>
                      <m:r>
                        <a:rPr lang="en-US" b="0" i="1" smtClean="0">
                          <a:latin typeface="Cambria Math"/>
                        </a:rPr>
                        <m:t>=</m:t>
                      </m:r>
                      <m:r>
                        <a:rPr lang="en-US" b="0" i="1" smtClean="0">
                          <a:latin typeface="Cambria Math"/>
                        </a:rPr>
                        <m:t>𝑐</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r="-67"/>
                </a:stretch>
              </a:blipFill>
            </p:spPr>
            <p:txBody>
              <a:bodyPr/>
              <a:lstStyle/>
              <a:p>
                <a:r>
                  <a:rPr lang="en-US">
                    <a:noFill/>
                  </a:rPr>
                  <a:t> </a:t>
                </a:r>
              </a:p>
            </p:txBody>
          </p:sp>
        </mc:Fallback>
      </mc:AlternateContent>
    </p:spTree>
    <p:extLst>
      <p:ext uri="{BB962C8B-B14F-4D97-AF65-F5344CB8AC3E}">
        <p14:creationId xmlns:p14="http://schemas.microsoft.com/office/powerpoint/2010/main" val="30590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3" name="Content Placeholder 2"/>
          <p:cNvSpPr>
            <a:spLocks noGrp="1"/>
          </p:cNvSpPr>
          <p:nvPr>
            <p:ph idx="1"/>
          </p:nvPr>
        </p:nvSpPr>
        <p:spPr/>
        <p:txBody>
          <a:bodyPr>
            <a:normAutofit fontScale="85000" lnSpcReduction="10000"/>
          </a:bodyPr>
          <a:lstStyle/>
          <a:p>
            <a:r>
              <a:rPr lang="en-US" dirty="0"/>
              <a:t>Application – Microchip Production</a:t>
            </a:r>
          </a:p>
          <a:p>
            <a:pPr lvl="1"/>
            <a:r>
              <a:rPr lang="en-US" dirty="0"/>
              <a:t>Very small electrical components are used.</a:t>
            </a:r>
          </a:p>
          <a:p>
            <a:pPr lvl="1"/>
            <a:r>
              <a:rPr lang="en-US" dirty="0"/>
              <a:t>Make masks similar to photographic slides.</a:t>
            </a:r>
          </a:p>
          <a:p>
            <a:pPr lvl="1"/>
            <a:r>
              <a:rPr lang="en-US" dirty="0"/>
              <a:t>Light shines through the mask onto silicon wafers coated with photosensitive material.</a:t>
            </a:r>
          </a:p>
          <a:p>
            <a:pPr lvl="1"/>
            <a:r>
              <a:rPr lang="en-US" dirty="0"/>
              <a:t>The exposed portions are chemically removed later.</a:t>
            </a:r>
          </a:p>
          <a:p>
            <a:pPr lvl="1"/>
            <a:r>
              <a:rPr lang="en-US" dirty="0"/>
              <a:t>If too much diffraction occurs, the lines will overlap.</a:t>
            </a:r>
          </a:p>
          <a:p>
            <a:pPr lvl="1"/>
            <a:r>
              <a:rPr lang="en-US" dirty="0"/>
              <a:t>Currently UV rays which have smaller wavelengths than visible light is used to minimize </a:t>
            </a:r>
            <a:r>
              <a:rPr lang="el-GR" dirty="0"/>
              <a:t>λ</a:t>
            </a:r>
            <a:r>
              <a:rPr lang="en-US" dirty="0"/>
              <a:t>/W ratio.</a:t>
            </a:r>
          </a:p>
          <a:p>
            <a:pPr lvl="1"/>
            <a:r>
              <a:rPr lang="en-US" dirty="0"/>
              <a:t>To improve could use X-rays or Gamma Rays with even smaller wavelengths.</a:t>
            </a:r>
          </a:p>
        </p:txBody>
      </p:sp>
    </p:spTree>
    <p:extLst>
      <p:ext uri="{BB962C8B-B14F-4D97-AF65-F5344CB8AC3E}">
        <p14:creationId xmlns:p14="http://schemas.microsoft.com/office/powerpoint/2010/main" val="37591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77500" lnSpcReduction="20000"/>
              </a:bodyPr>
              <a:lstStyle/>
              <a:p>
                <a:r>
                  <a:rPr lang="en-US" dirty="0"/>
                  <a:t>Light going through a circular aperture has diffraction</a:t>
                </a:r>
              </a:p>
              <a:p>
                <a:pPr lvl="1"/>
                <a:r>
                  <a:rPr lang="en-US" dirty="0"/>
                  <a:t>Also true for light from lens and mirrors</a:t>
                </a:r>
              </a:p>
              <a:p>
                <a:r>
                  <a:rPr lang="en-US" dirty="0"/>
                  <a:t>1</a:t>
                </a:r>
                <a:r>
                  <a:rPr lang="en-US" baseline="30000" dirty="0"/>
                  <a:t>st</a:t>
                </a:r>
                <a:r>
                  <a:rPr lang="en-US" dirty="0"/>
                  <a:t> minimum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𝜃</m:t>
                      </m:r>
                      <m:r>
                        <a:rPr lang="en-US" b="0" i="1" smtClean="0">
                          <a:latin typeface="Cambria Math"/>
                        </a:rPr>
                        <m:t>=1.22</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𝐷</m:t>
                          </m:r>
                        </m:den>
                      </m:f>
                    </m:oMath>
                  </m:oMathPara>
                </a14:m>
                <a:endParaRPr lang="en-US" b="0" dirty="0"/>
              </a:p>
              <a:p>
                <a:pPr lvl="1"/>
                <a:r>
                  <a:rPr lang="en-US" dirty="0"/>
                  <a:t>Where</a:t>
                </a:r>
              </a:p>
              <a:p>
                <a:pPr lvl="1"/>
                <a14:m>
                  <m:oMath xmlns:m="http://schemas.openxmlformats.org/officeDocument/2006/math">
                    <m:r>
                      <a:rPr lang="en-US" b="0" i="1" smtClean="0">
                        <a:latin typeface="Cambria Math"/>
                      </a:rPr>
                      <m:t>𝜃</m:t>
                    </m:r>
                  </m:oMath>
                </a14:m>
                <a:r>
                  <a:rPr lang="en-US" dirty="0"/>
                  <a:t> is in radians</a:t>
                </a:r>
              </a:p>
              <a:p>
                <a:pPr lvl="1"/>
                <a14:m>
                  <m:oMath xmlns:m="http://schemas.openxmlformats.org/officeDocument/2006/math">
                    <m:r>
                      <a:rPr lang="en-US" b="0" i="1" smtClean="0">
                        <a:latin typeface="Cambria Math"/>
                      </a:rPr>
                      <m:t>𝜆</m:t>
                    </m:r>
                  </m:oMath>
                </a14:m>
                <a:r>
                  <a:rPr lang="en-US" dirty="0"/>
                  <a:t> is the wavelength</a:t>
                </a:r>
              </a:p>
              <a:p>
                <a:pPr lvl="1"/>
                <a:r>
                  <a:rPr lang="en-US" dirty="0"/>
                  <a:t>D is the diameter of aperture, lens, mirror, etc.</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813" t="-2471"/>
                </a:stretch>
              </a:blipFill>
            </p:spPr>
            <p:txBody>
              <a:bodyPr/>
              <a:lstStyle/>
              <a:p>
                <a:r>
                  <a:rPr lang="en-US">
                    <a:noFill/>
                  </a:rPr>
                  <a:t> </a:t>
                </a:r>
              </a:p>
            </p:txBody>
          </p:sp>
        </mc:Fallback>
      </mc:AlternateContent>
      <p:sp>
        <p:nvSpPr>
          <p:cNvPr id="4" name="Content Placeholder 3"/>
          <p:cNvSpPr>
            <a:spLocks noGrp="1"/>
          </p:cNvSpPr>
          <p:nvPr>
            <p:ph sz="half" idx="2"/>
          </p:nvPr>
        </p:nvSpPr>
        <p:spPr/>
        <p:txBody>
          <a:bodyPr>
            <a:normAutofit fontScale="77500" lnSpcReduction="20000"/>
          </a:bodyPr>
          <a:lstStyle/>
          <a:p>
            <a:r>
              <a:rPr lang="en-US" dirty="0"/>
              <a:t>Two light sources are “resolved” when one’s center is at the 1</a:t>
            </a:r>
            <a:r>
              <a:rPr lang="en-US" baseline="30000" dirty="0"/>
              <a:t>st</a:t>
            </a:r>
            <a:r>
              <a:rPr lang="en-US" dirty="0"/>
              <a:t> minimum of the other</a:t>
            </a:r>
          </a:p>
        </p:txBody>
      </p:sp>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070"/>
          <a:stretch/>
        </p:blipFill>
        <p:spPr bwMode="auto">
          <a:xfrm>
            <a:off x="3924300" y="2366011"/>
            <a:ext cx="5219700" cy="151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5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3" name="Content Placeholder 2"/>
          <p:cNvSpPr>
            <a:spLocks noGrp="1"/>
          </p:cNvSpPr>
          <p:nvPr>
            <p:ph sz="half" idx="1"/>
          </p:nvPr>
        </p:nvSpPr>
        <p:spPr/>
        <p:txBody>
          <a:bodyPr>
            <a:normAutofit lnSpcReduction="10000"/>
          </a:bodyPr>
          <a:lstStyle/>
          <a:p>
            <a:r>
              <a:rPr lang="en-US" dirty="0"/>
              <a:t>(a) What is the minimum angular spread of a 633-nm wavelength He-Ne laser beam that is originally 1.00 mm in diameter? (b) If this laser is aimed at a mountain cliff 15.0 km away, how big will the illuminated spot be?</a:t>
            </a:r>
          </a:p>
          <a:p>
            <a:r>
              <a:rPr lang="en-US" dirty="0"/>
              <a:t>23.2 m</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600" y="1405891"/>
            <a:ext cx="4343400" cy="213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7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3" name="Content Placeholder 2"/>
          <p:cNvSpPr>
            <a:spLocks noGrp="1"/>
          </p:cNvSpPr>
          <p:nvPr>
            <p:ph sz="half" idx="1"/>
          </p:nvPr>
        </p:nvSpPr>
        <p:spPr/>
        <p:txBody>
          <a:bodyPr>
            <a:normAutofit lnSpcReduction="10000"/>
          </a:bodyPr>
          <a:lstStyle/>
          <a:p>
            <a:r>
              <a:rPr lang="en-US" dirty="0"/>
              <a:t>Light interference depends on the ratio of its wavelength and the object size</a:t>
            </a:r>
          </a:p>
          <a:p>
            <a:r>
              <a:rPr lang="en-US" dirty="0"/>
              <a:t>If the object is near the size of the wavelength, there will be interference</a:t>
            </a:r>
          </a:p>
          <a:p>
            <a:r>
              <a:rPr lang="en-US" dirty="0"/>
              <a:t>Since each color of light is a different wavelength, light can be split using thin films</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lnSpcReduction="10000"/>
              </a:bodyPr>
              <a:lstStyle/>
              <a:p>
                <a:r>
                  <a:rPr lang="en-US" dirty="0"/>
                  <a:t>When light reflects from a medium having an index of refraction greater than that of the medium in which it is traveling, a 180</a:t>
                </a:r>
                <a14:m>
                  <m:oMath xmlns:m="http://schemas.openxmlformats.org/officeDocument/2006/math">
                    <m:r>
                      <a:rPr lang="en-US" b="0" i="1" smtClean="0">
                        <a:latin typeface="Cambria Math"/>
                      </a:rPr>
                      <m:t>°</m:t>
                    </m:r>
                  </m:oMath>
                </a14:m>
                <a:r>
                  <a:rPr lang="en-US" dirty="0"/>
                  <a:t> phase change (or a λ / 2 shift) occurs</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3"/>
                <a:stretch>
                  <a:fillRect l="-1493" t="-1318" r="-1357"/>
                </a:stretch>
              </a:blipFill>
            </p:spPr>
            <p:txBody>
              <a:bodyPr/>
              <a:lstStyle/>
              <a:p>
                <a:r>
                  <a:rPr lang="en-US">
                    <a:noFill/>
                  </a:rPr>
                  <a:t> </a:t>
                </a:r>
              </a:p>
            </p:txBody>
          </p:sp>
        </mc:Fallback>
      </mc:AlternateContent>
    </p:spTree>
    <p:extLst>
      <p:ext uri="{BB962C8B-B14F-4D97-AF65-F5344CB8AC3E}">
        <p14:creationId xmlns:p14="http://schemas.microsoft.com/office/powerpoint/2010/main" val="206269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3" name="Content Placeholder 2"/>
          <p:cNvSpPr>
            <a:spLocks noGrp="1"/>
          </p:cNvSpPr>
          <p:nvPr>
            <p:ph sz="half" idx="1"/>
          </p:nvPr>
        </p:nvSpPr>
        <p:spPr>
          <a:xfrm>
            <a:off x="0" y="1440064"/>
            <a:ext cx="5334000" cy="3326130"/>
          </a:xfrm>
        </p:spPr>
        <p:txBody>
          <a:bodyPr>
            <a:normAutofit/>
          </a:bodyPr>
          <a:lstStyle/>
          <a:p>
            <a:r>
              <a:rPr lang="en-US" dirty="0"/>
              <a:t>The light hits the first surface.</a:t>
            </a:r>
          </a:p>
          <a:p>
            <a:pPr lvl="1"/>
            <a:r>
              <a:rPr lang="en-US" dirty="0"/>
              <a:t>Is it phase shifted? Only if n</a:t>
            </a:r>
            <a:r>
              <a:rPr lang="en-US" baseline="-25000" dirty="0"/>
              <a:t>2</a:t>
            </a:r>
            <a:r>
              <a:rPr lang="en-US" dirty="0"/>
              <a:t> &gt; n</a:t>
            </a:r>
            <a:r>
              <a:rPr lang="en-US" baseline="-25000" dirty="0"/>
              <a:t>1</a:t>
            </a:r>
            <a:endParaRPr lang="en-US" dirty="0"/>
          </a:p>
          <a:p>
            <a:r>
              <a:rPr lang="en-US" dirty="0"/>
              <a:t>The transmitted light reflects off the second surface.</a:t>
            </a:r>
          </a:p>
          <a:p>
            <a:pPr lvl="1"/>
            <a:r>
              <a:rPr lang="en-US" dirty="0"/>
              <a:t>Is it phase shifted? Only if n</a:t>
            </a:r>
            <a:r>
              <a:rPr lang="en-US" baseline="-25000" dirty="0"/>
              <a:t>3</a:t>
            </a:r>
            <a:r>
              <a:rPr lang="en-US" dirty="0"/>
              <a:t> &gt; n</a:t>
            </a:r>
            <a:r>
              <a:rPr lang="en-US" baseline="-25000" dirty="0"/>
              <a:t>2</a:t>
            </a:r>
            <a:endParaRPr lang="en-US"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71447" y="1440180"/>
            <a:ext cx="2449307" cy="332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9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0" y="1440064"/>
                <a:ext cx="5334000" cy="3326130"/>
              </a:xfrm>
            </p:spPr>
            <p:txBody>
              <a:bodyPr>
                <a:normAutofit fontScale="92500" lnSpcReduction="10000"/>
              </a:bodyPr>
              <a:lstStyle/>
              <a:p>
                <a:r>
                  <a:rPr lang="en-US" dirty="0"/>
                  <a:t>Destructive interference when</a:t>
                </a:r>
              </a:p>
              <a:p>
                <a:pPr marL="0" indent="0">
                  <a:buNone/>
                </a:pPr>
                <a14:m>
                  <m:oMath xmlns:m="http://schemas.openxmlformats.org/officeDocument/2006/math">
                    <m:r>
                      <a:rPr lang="en-US" i="1">
                        <a:latin typeface="Cambria Math"/>
                      </a:rPr>
                      <m:t>2</m:t>
                    </m:r>
                    <m:r>
                      <a:rPr lang="en-US" i="1">
                        <a:latin typeface="Cambria Math"/>
                      </a:rPr>
                      <m:t>𝑡</m:t>
                    </m:r>
                    <m:r>
                      <a:rPr lang="en-US" i="1">
                        <a:latin typeface="Cambria Math"/>
                      </a:rPr>
                      <m:t>=</m:t>
                    </m:r>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a:rPr lang="en-US" i="1">
                                <a:latin typeface="Cambria Math"/>
                              </a:rPr>
                              <m:t>𝜆</m:t>
                            </m:r>
                          </m:e>
                          <m:sub>
                            <m:r>
                              <a:rPr lang="en-US" b="0" i="1" smtClean="0">
                                <a:latin typeface="Cambria Math"/>
                              </a:rPr>
                              <m:t>𝑛</m:t>
                            </m:r>
                          </m:sub>
                        </m:sSub>
                      </m:num>
                      <m:den>
                        <m:r>
                          <a:rPr lang="en-US" i="1">
                            <a:latin typeface="Cambria Math"/>
                          </a:rPr>
                          <m:t>2</m:t>
                        </m:r>
                      </m:den>
                    </m:f>
                  </m:oMath>
                </a14:m>
                <a:r>
                  <a:rPr lang="en-US" dirty="0"/>
                  <a:t> if both rays 1 and 2 phase shift</a:t>
                </a:r>
              </a:p>
              <a:p>
                <a:pPr marL="0" indent="0">
                  <a:buNone/>
                </a:pPr>
                <a:r>
                  <a:rPr lang="en-US" dirty="0"/>
                  <a:t>Or </a:t>
                </a:r>
                <a14:m>
                  <m:oMath xmlns:m="http://schemas.openxmlformats.org/officeDocument/2006/math">
                    <m:r>
                      <a:rPr lang="en-US" i="1">
                        <a:latin typeface="Cambria Math"/>
                      </a:rPr>
                      <m:t>2</m:t>
                    </m:r>
                    <m:r>
                      <a:rPr lang="en-US" i="1">
                        <a:latin typeface="Cambria Math"/>
                      </a:rPr>
                      <m:t>𝑡</m:t>
                    </m:r>
                    <m:r>
                      <a:rPr lang="en-US" i="1">
                        <a:latin typeface="Cambria Math"/>
                      </a:rPr>
                      <m:t>=</m:t>
                    </m:r>
                    <m:sSub>
                      <m:sSubPr>
                        <m:ctrlPr>
                          <a:rPr lang="en-US" b="0" i="1" smtClean="0">
                            <a:latin typeface="Cambria Math" panose="02040503050406030204" pitchFamily="18" charset="0"/>
                          </a:rPr>
                        </m:ctrlPr>
                      </m:sSubPr>
                      <m:e>
                        <m:r>
                          <a:rPr lang="en-US" i="1">
                            <a:latin typeface="Cambria Math"/>
                          </a:rPr>
                          <m:t>𝜆</m:t>
                        </m:r>
                      </m:e>
                      <m:sub>
                        <m:r>
                          <a:rPr lang="en-US" b="0" i="1" smtClean="0">
                            <a:latin typeface="Cambria Math"/>
                          </a:rPr>
                          <m:t>𝑛</m:t>
                        </m:r>
                      </m:sub>
                    </m:sSub>
                  </m:oMath>
                </a14:m>
                <a:r>
                  <a:rPr lang="en-US" dirty="0"/>
                  <a:t> if only one ray phase shifts</a:t>
                </a:r>
              </a:p>
              <a:p>
                <a:pPr lvl="1"/>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r>
                      <a:rPr lang="en-US" b="0" i="0" smtClean="0">
                        <a:latin typeface="Cambria Math"/>
                      </a:rPr>
                      <m:t>=</m:t>
                    </m:r>
                    <m:f>
                      <m:fPr>
                        <m:ctrlPr>
                          <a:rPr lang="en-US" b="0" i="1" smtClean="0">
                            <a:latin typeface="Cambria Math" panose="02040503050406030204" pitchFamily="18" charset="0"/>
                          </a:rPr>
                        </m:ctrlPr>
                      </m:fPr>
                      <m:num>
                        <m:r>
                          <a:rPr lang="en-US" b="0" i="1" smtClean="0">
                            <a:latin typeface="Cambria Math"/>
                          </a:rPr>
                          <m:t>𝜆</m:t>
                        </m:r>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den>
                    </m:f>
                  </m:oMath>
                </a14:m>
                <a:endParaRPr lang="en-US" dirty="0"/>
              </a:p>
              <a:p>
                <a:r>
                  <a:rPr lang="en-US" dirty="0"/>
                  <a:t>Constructive interference when</a:t>
                </a:r>
              </a:p>
              <a:p>
                <a:pPr marL="0" indent="0">
                  <a:buNone/>
                </a:pPr>
                <a14:m>
                  <m:oMath xmlns:m="http://schemas.openxmlformats.org/officeDocument/2006/math">
                    <m:r>
                      <a:rPr lang="en-US" b="0" i="1" smtClean="0">
                        <a:latin typeface="Cambria Math"/>
                      </a:rPr>
                      <m:t>2</m:t>
                    </m:r>
                    <m:r>
                      <a:rPr lang="en-US" b="0" i="1" smtClean="0">
                        <a:latin typeface="Cambria Math"/>
                      </a:rPr>
                      <m:t>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oMath>
                </a14:m>
                <a:r>
                  <a:rPr lang="en-US" dirty="0"/>
                  <a:t> if both rays 1 and 2 phase shift</a:t>
                </a:r>
              </a:p>
              <a:p>
                <a:pPr marL="0" indent="0">
                  <a:buNone/>
                </a:pPr>
                <a:r>
                  <a:rPr lang="en-US" dirty="0"/>
                  <a:t>Or </a:t>
                </a:r>
                <a14:m>
                  <m:oMath xmlns:m="http://schemas.openxmlformats.org/officeDocument/2006/math">
                    <m:r>
                      <a:rPr lang="en-US" b="0" i="1" smtClean="0">
                        <a:latin typeface="Cambria Math"/>
                      </a:rPr>
                      <m:t>2</m:t>
                    </m:r>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num>
                      <m:den>
                        <m:r>
                          <a:rPr lang="en-US" b="0" i="1" smtClean="0">
                            <a:latin typeface="Cambria Math"/>
                          </a:rPr>
                          <m:t>2</m:t>
                        </m:r>
                      </m:den>
                    </m:f>
                  </m:oMath>
                </a14:m>
                <a:r>
                  <a:rPr lang="en-US" dirty="0"/>
                  <a:t> if only one ray phase shifts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0" y="1600071"/>
                <a:ext cx="5334000" cy="3695700"/>
              </a:xfrm>
              <a:blipFill rotWithShape="1">
                <a:blip r:embed="rId3"/>
                <a:stretch>
                  <a:fillRect l="-1714" t="-2306"/>
                </a:stretch>
              </a:blipFill>
            </p:spPr>
            <p:txBody>
              <a:bodyPr/>
              <a:lstStyle/>
              <a:p>
                <a:r>
                  <a:rPr lang="en-US">
                    <a:noFill/>
                  </a:rPr>
                  <a:t> </a:t>
                </a:r>
              </a:p>
            </p:txBody>
          </p:sp>
        </mc:Fallback>
      </mc:AlternateContent>
      <p:pic>
        <p:nvPicPr>
          <p:cNvPr id="5"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671447" y="1440180"/>
            <a:ext cx="2449307" cy="332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1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lnSpcReduction="10000"/>
              </a:bodyPr>
              <a:lstStyle/>
              <a:p>
                <a:r>
                  <a:rPr lang="en-US" dirty="0"/>
                  <a:t>An oil slick on water is 120 nm thick and illuminated by white light incident perpendicular to its surface. What color does the oil appear (what is the most constructively reflected wavelength), given its index of refraction is 1.40?</a:t>
                </a:r>
              </a:p>
              <a:p>
                <a14:m>
                  <m:oMath xmlns:m="http://schemas.openxmlformats.org/officeDocument/2006/math">
                    <m:r>
                      <a:rPr lang="en-US" b="0" i="1" smtClean="0">
                        <a:latin typeface="Cambria Math"/>
                      </a:rPr>
                      <m:t>𝜆</m:t>
                    </m:r>
                    <m:r>
                      <a:rPr lang="en-US" b="0" i="1" smtClean="0">
                        <a:latin typeface="Cambria Math"/>
                      </a:rPr>
                      <m:t>=672 </m:t>
                    </m:r>
                    <m:r>
                      <a:rPr lang="en-US" b="0" i="1" smtClean="0">
                        <a:latin typeface="Cambria Math"/>
                      </a:rPr>
                      <m:t>𝑛𝑚</m:t>
                    </m:r>
                  </m:oMath>
                </a14:m>
                <a:r>
                  <a:rPr lang="en-US" dirty="0"/>
                  <a:t>, Red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355" t="-1318" r="-2168"/>
                </a:stretch>
              </a:blipFill>
            </p:spPr>
            <p:txBody>
              <a:bodyPr/>
              <a:lstStyle/>
              <a:p>
                <a:r>
                  <a:rPr lang="en-US">
                    <a:noFill/>
                  </a:rPr>
                  <a:t> </a:t>
                </a:r>
              </a:p>
            </p:txBody>
          </p:sp>
        </mc:Fallback>
      </mc:AlternateContent>
      <p:pic>
        <p:nvPicPr>
          <p:cNvPr id="5"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671447" y="1440180"/>
            <a:ext cx="2449307" cy="332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84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11-10 Homework</a:t>
            </a:r>
          </a:p>
        </p:txBody>
      </p:sp>
      <p:sp>
        <p:nvSpPr>
          <p:cNvPr id="3" name="Content Placeholder 2"/>
          <p:cNvSpPr>
            <a:spLocks noGrp="1"/>
          </p:cNvSpPr>
          <p:nvPr>
            <p:ph sz="half" idx="1"/>
          </p:nvPr>
        </p:nvSpPr>
        <p:spPr/>
        <p:txBody>
          <a:bodyPr>
            <a:normAutofit/>
          </a:bodyPr>
          <a:lstStyle/>
          <a:p>
            <a:r>
              <a:rPr lang="en-US" dirty="0"/>
              <a:t>Lets not split this assignment up.</a:t>
            </a:r>
          </a:p>
          <a:p>
            <a:endParaRPr lang="en-US" dirty="0"/>
          </a:p>
          <a:p>
            <a:r>
              <a:rPr lang="en-US" dirty="0"/>
              <a:t>Read 27.8</a:t>
            </a:r>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20533845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5E42-4C3D-4AD7-A7F3-A70491BD9D27}"/>
              </a:ext>
            </a:extLst>
          </p:cNvPr>
          <p:cNvSpPr>
            <a:spLocks noGrp="1"/>
          </p:cNvSpPr>
          <p:nvPr>
            <p:ph type="title"/>
          </p:nvPr>
        </p:nvSpPr>
        <p:spPr/>
        <p:txBody>
          <a:bodyPr/>
          <a:lstStyle/>
          <a:p>
            <a:r>
              <a:rPr lang="en-US" dirty="0"/>
              <a:t>11-11 Polarization</a:t>
            </a:r>
          </a:p>
        </p:txBody>
      </p:sp>
      <p:sp>
        <p:nvSpPr>
          <p:cNvPr id="3" name="Text Placeholder 2">
            <a:extLst>
              <a:ext uri="{FF2B5EF4-FFF2-40B4-BE49-F238E27FC236}">
                <a16:creationId xmlns:a16="http://schemas.microsoft.com/office/drawing/2014/main" id="{A86D3909-CAFF-4ACD-AAE8-16F8422401B1}"/>
              </a:ext>
            </a:extLst>
          </p:cNvPr>
          <p:cNvSpPr>
            <a:spLocks noGrp="1"/>
          </p:cNvSpPr>
          <p:nvPr>
            <p:ph type="body" idx="1"/>
          </p:nvPr>
        </p:nvSpPr>
        <p:spPr/>
        <p:txBody>
          <a:bodyPr/>
          <a:lstStyle/>
          <a:p>
            <a:r>
              <a:rPr lang="en-US" dirty="0"/>
              <a:t>In this lesson you will…</a:t>
            </a:r>
          </a:p>
          <a:p>
            <a:r>
              <a:rPr lang="en-US" dirty="0"/>
              <a:t>• Discuss the meaning of polarization.</a:t>
            </a:r>
          </a:p>
        </p:txBody>
      </p:sp>
    </p:spTree>
    <p:extLst>
      <p:ext uri="{BB962C8B-B14F-4D97-AF65-F5344CB8AC3E}">
        <p14:creationId xmlns:p14="http://schemas.microsoft.com/office/powerpoint/2010/main" val="1394662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11-11 Polarization</a:t>
            </a:r>
          </a:p>
        </p:txBody>
      </p:sp>
      <p:sp>
        <p:nvSpPr>
          <p:cNvPr id="3" name="Content Placeholder 2"/>
          <p:cNvSpPr>
            <a:spLocks noGrp="1"/>
          </p:cNvSpPr>
          <p:nvPr>
            <p:ph sz="half" idx="1"/>
          </p:nvPr>
        </p:nvSpPr>
        <p:spPr>
          <a:xfrm>
            <a:off x="457200" y="1440064"/>
            <a:ext cx="4724400" cy="3326130"/>
          </a:xfrm>
        </p:spPr>
        <p:txBody>
          <a:bodyPr/>
          <a:lstStyle/>
          <a:p>
            <a:r>
              <a:rPr lang="en-US" dirty="0"/>
              <a:t>Linearly polarized light vibrates in only one direction</a:t>
            </a:r>
          </a:p>
          <a:p>
            <a:endParaRPr lang="en-US" dirty="0"/>
          </a:p>
          <a:p>
            <a:r>
              <a:rPr lang="en-US" dirty="0"/>
              <a:t>Common non-polarized light vibrates in all directions perpendicular to the direction of travel.</a:t>
            </a:r>
          </a:p>
        </p:txBody>
      </p:sp>
      <p:pic>
        <p:nvPicPr>
          <p:cNvPr id="5" name="Content Placeholder 4" descr="F24.19.jpg"/>
          <p:cNvPicPr>
            <a:picLocks noGrp="1" noChangeAspect="1"/>
          </p:cNvPicPr>
          <p:nvPr>
            <p:ph sz="half" idx="2"/>
          </p:nvPr>
        </p:nvPicPr>
        <p:blipFill>
          <a:blip r:embed="rId3" cstate="print"/>
          <a:stretch>
            <a:fillRect/>
          </a:stretch>
        </p:blipFill>
        <p:spPr>
          <a:xfrm>
            <a:off x="5562600" y="857251"/>
            <a:ext cx="3200400" cy="4147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17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EM waves can travel through a vacuum or material because E- and B-fields can exist in both.</a:t>
                </a:r>
              </a:p>
              <a:p>
                <a:endParaRPr lang="en-US" dirty="0"/>
              </a:p>
              <a:p>
                <a:r>
                  <a:rPr lang="en-US" dirty="0"/>
                  <a:t>All EM waves travel the same speed in a vacuum.</a:t>
                </a:r>
              </a:p>
              <a:p>
                <a:pPr lvl="1"/>
                <a14:m>
                  <m:oMath xmlns:m="http://schemas.openxmlformats.org/officeDocument/2006/math">
                    <m:r>
                      <a:rPr lang="en-US" i="1" dirty="0" smtClean="0">
                        <a:latin typeface="Cambria Math"/>
                      </a:rPr>
                      <m:t>𝑐</m:t>
                    </m:r>
                    <m:r>
                      <a:rPr lang="en-US" i="1" dirty="0" smtClean="0">
                        <a:latin typeface="Cambria Math"/>
                      </a:rPr>
                      <m:t> = 3.00×</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8</m:t>
                        </m:r>
                      </m:sup>
                    </m:sSup>
                    <m:r>
                      <a:rPr lang="en-US" i="1" dirty="0" smtClean="0">
                        <a:latin typeface="Cambria Math"/>
                      </a:rPr>
                      <m:t> </m:t>
                    </m:r>
                    <m:r>
                      <a:rPr lang="en-US" i="1" dirty="0" smtClean="0">
                        <a:latin typeface="Cambria Math"/>
                      </a:rPr>
                      <m:t>𝑚</m:t>
                    </m:r>
                    <m:r>
                      <a:rPr lang="en-US" i="1" dirty="0" smtClean="0">
                        <a:latin typeface="Cambria Math"/>
                      </a:rPr>
                      <m:t>/</m:t>
                    </m:r>
                    <m:r>
                      <a:rPr lang="en-US" i="1" dirty="0" smtClean="0">
                        <a:latin typeface="Cambria Math"/>
                      </a:rPr>
                      <m:t>𝑠</m:t>
                    </m:r>
                  </m:oMath>
                </a14:m>
                <a:endParaRPr lang="en-US" dirty="0"/>
              </a:p>
              <a:p>
                <a:endParaRPr lang="en-US" dirty="0"/>
              </a:p>
              <a:p>
                <a:r>
                  <a:rPr lang="en-US" dirty="0"/>
                  <a:t>Frequency of the wave is determined by the source.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r="-333"/>
                </a:stretch>
              </a:blipFill>
            </p:spPr>
            <p:txBody>
              <a:bodyPr/>
              <a:lstStyle/>
              <a:p>
                <a:r>
                  <a:rPr lang="en-US">
                    <a:noFill/>
                  </a:rPr>
                  <a:t> </a:t>
                </a:r>
              </a:p>
            </p:txBody>
          </p:sp>
        </mc:Fallback>
      </mc:AlternateContent>
      <p:sp>
        <p:nvSpPr>
          <p:cNvPr id="15" name="Freeform 14"/>
          <p:cNvSpPr/>
          <p:nvPr/>
        </p:nvSpPr>
        <p:spPr>
          <a:xfrm>
            <a:off x="8216902" y="4724401"/>
            <a:ext cx="25401" cy="19051"/>
          </a:xfrm>
          <a:custGeom>
            <a:avLst/>
            <a:gdLst/>
            <a:ahLst/>
            <a:cxnLst/>
            <a:rect l="0" t="0" r="0" b="0"/>
            <a:pathLst>
              <a:path w="25401" h="25401">
                <a:moveTo>
                  <a:pt x="25400" y="12700"/>
                </a:moveTo>
                <a:lnTo>
                  <a:pt x="25400" y="25400"/>
                </a:lnTo>
                <a:lnTo>
                  <a:pt x="12700" y="12700"/>
                </a:lnTo>
                <a:lnTo>
                  <a:pt x="0" y="12700"/>
                </a:lnTo>
                <a:lnTo>
                  <a:pt x="0" y="0"/>
                </a:lnTo>
              </a:path>
            </a:pathLst>
          </a:custGeom>
          <a:ln w="2286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24.18.jpg"/>
          <p:cNvPicPr>
            <a:picLocks noChangeAspect="1"/>
          </p:cNvPicPr>
          <p:nvPr/>
        </p:nvPicPr>
        <p:blipFill>
          <a:blip r:embed="rId3" cstate="print"/>
          <a:srcRect b="58287"/>
          <a:stretch>
            <a:fillRect/>
          </a:stretch>
        </p:blipFill>
        <p:spPr>
          <a:xfrm>
            <a:off x="4724402" y="0"/>
            <a:ext cx="3374197" cy="1600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11-11 Polarization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526" y="1451610"/>
                <a:ext cx="9153525" cy="3691890"/>
              </a:xfrm>
            </p:spPr>
            <p:txBody>
              <a:bodyPr>
                <a:normAutofit fontScale="85000" lnSpcReduction="20000"/>
              </a:bodyPr>
              <a:lstStyle/>
              <a:p>
                <a:r>
                  <a:rPr lang="en-US" dirty="0"/>
                  <a:t>How to make EM waves polarized</a:t>
                </a:r>
              </a:p>
              <a:p>
                <a:pPr lvl="1"/>
                <a:r>
                  <a:rPr lang="en-US" dirty="0"/>
                  <a:t>Straight wire antenna</a:t>
                </a:r>
              </a:p>
              <a:p>
                <a:pPr lvl="1"/>
                <a:r>
                  <a:rPr lang="en-US" dirty="0"/>
                  <a:t>Reflections of flat surfaces</a:t>
                </a:r>
              </a:p>
              <a:p>
                <a:pPr lvl="1"/>
                <a:r>
                  <a:rPr lang="en-US" dirty="0"/>
                  <a:t>Passing through a polarizing material</a:t>
                </a:r>
              </a:p>
              <a:p>
                <a:r>
                  <a:rPr lang="en-US" dirty="0"/>
                  <a:t>Polarizing materials	</a:t>
                </a:r>
              </a:p>
              <a:p>
                <a:pPr lvl="1"/>
                <a:r>
                  <a:rPr lang="en-US" dirty="0"/>
                  <a:t>Light is polarized along the transmission axis</a:t>
                </a:r>
              </a:p>
              <a:p>
                <a:pPr lvl="1"/>
                <a:r>
                  <a:rPr lang="en-US" dirty="0"/>
                  <a:t>All components of the wave are absorbed except the components parallel to the transmission axis</a:t>
                </a:r>
              </a:p>
              <a:p>
                <a:pPr lvl="1"/>
                <a:r>
                  <a:rPr lang="en-US" dirty="0"/>
                  <a:t>Since </a:t>
                </a:r>
                <a:r>
                  <a:rPr lang="en-US" dirty="0" err="1"/>
                  <a:t>unpolarized</a:t>
                </a:r>
                <a:r>
                  <a:rPr lang="en-US" dirty="0"/>
                  <a:t> light vibrates equally in all directions, the polarizing material absorbs ½ the light. </a:t>
                </a:r>
              </a:p>
              <a:p>
                <a:pPr lvl="1"/>
                <a14:m>
                  <m:oMath xmlns:m="http://schemas.openxmlformats.org/officeDocument/2006/math">
                    <m:r>
                      <a:rPr lang="en-US" i="1" dirty="0" smtClean="0">
                        <a:latin typeface="Cambria Math"/>
                      </a:rPr>
                      <m:t>𝐼</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sSub>
                      <m:sSubPr>
                        <m:ctrlPr>
                          <a:rPr lang="en-US" b="0" i="1" dirty="0" smtClean="0">
                            <a:latin typeface="Cambria Math" panose="02040503050406030204" pitchFamily="18" charset="0"/>
                          </a:rPr>
                        </m:ctrlPr>
                      </m:sSubPr>
                      <m:e>
                        <m:r>
                          <a:rPr lang="en-US" i="1" dirty="0" smtClean="0">
                            <a:latin typeface="Cambria Math"/>
                          </a:rPr>
                          <m:t>𝐼</m:t>
                        </m:r>
                      </m:e>
                      <m:sub>
                        <m:r>
                          <a:rPr lang="en-US" b="0" i="1" dirty="0" smtClean="0">
                            <a:latin typeface="Cambria Math"/>
                          </a:rPr>
                          <m:t>0</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526" y="1451610"/>
                <a:ext cx="9153525" cy="3691890"/>
              </a:xfrm>
              <a:blipFill>
                <a:blip r:embed="rId4"/>
                <a:stretch>
                  <a:fillRect l="-399" t="-2475"/>
                </a:stretch>
              </a:blipFill>
            </p:spPr>
            <p:txBody>
              <a:bodyPr/>
              <a:lstStyle/>
              <a:p>
                <a:r>
                  <a:rPr lang="en-US">
                    <a:noFill/>
                  </a:rPr>
                  <a:t> </a:t>
                </a:r>
              </a:p>
            </p:txBody>
          </p:sp>
        </mc:Fallback>
      </mc:AlternateContent>
    </p:spTree>
    <p:extLst>
      <p:ext uri="{BB962C8B-B14F-4D97-AF65-F5344CB8AC3E}">
        <p14:creationId xmlns:p14="http://schemas.microsoft.com/office/powerpoint/2010/main" val="10171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526" y="1451610"/>
                <a:ext cx="9153525" cy="3451860"/>
              </a:xfrm>
            </p:spPr>
            <p:txBody>
              <a:bodyPr>
                <a:normAutofit fontScale="85000" lnSpcReduction="20000"/>
              </a:bodyPr>
              <a:lstStyle/>
              <a:p>
                <a:r>
                  <a:rPr lang="en-US" dirty="0"/>
                  <a:t>Malus’s Law</a:t>
                </a:r>
              </a:p>
              <a:p>
                <a:pPr lvl="1"/>
                <a:r>
                  <a:rPr lang="en-US" dirty="0"/>
                  <a:t>After light has been polarized a second polarizer can be used to adjust the intensity of the transmitted light.</a:t>
                </a:r>
              </a:p>
              <a:p>
                <a:pPr lvl="1"/>
                <a:endParaRPr lang="en-US" dirty="0"/>
              </a:p>
              <a:p>
                <a:pPr lvl="1"/>
                <a:endParaRPr lang="en-US" dirty="0"/>
              </a:p>
              <a:p>
                <a:pPr lvl="1"/>
                <a:endParaRPr lang="en-US" dirty="0"/>
              </a:p>
              <a:p>
                <a:pPr lvl="1"/>
                <a:endParaRPr lang="en-US" dirty="0"/>
              </a:p>
              <a:p>
                <a:pPr lvl="1"/>
                <a:r>
                  <a:rPr lang="en-US" dirty="0"/>
                  <a:t>Polarizer polarizes the light.  The analyzer polarizes the polarized light along another axis.  It only transmits the component parallel to the transmission axis of the analyzer.</a:t>
                </a:r>
              </a:p>
              <a:p>
                <a:pPr marL="393192"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𝐼</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0</m:t>
                          </m:r>
                        </m:sub>
                      </m:sSub>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cos</m:t>
                              </m:r>
                            </m:e>
                            <m:sup>
                              <m:r>
                                <a:rPr lang="en-US" b="0" i="1" smtClean="0">
                                  <a:latin typeface="Cambria Math"/>
                                </a:rPr>
                                <m:t>2</m:t>
                              </m:r>
                            </m:sup>
                          </m:sSup>
                        </m:fName>
                        <m:e>
                          <m:r>
                            <a:rPr lang="en-US" b="0" i="1" smtClean="0">
                              <a:latin typeface="Cambria Math"/>
                            </a:rPr>
                            <m:t>𝜃</m:t>
                          </m:r>
                        </m:e>
                      </m:func>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526" y="1612900"/>
                <a:ext cx="9153525" cy="3835400"/>
              </a:xfrm>
              <a:blipFill rotWithShape="1">
                <a:blip r:embed="rId3"/>
                <a:stretch>
                  <a:fillRect l="-533" t="-2703" r="-1465"/>
                </a:stretch>
              </a:blipFill>
            </p:spPr>
            <p:txBody>
              <a:bodyPr/>
              <a:lstStyle/>
              <a:p>
                <a:r>
                  <a:rPr lang="en-US">
                    <a:noFill/>
                  </a:rPr>
                  <a:t> </a:t>
                </a:r>
              </a:p>
            </p:txBody>
          </p:sp>
        </mc:Fallback>
      </mc:AlternateContent>
      <p:pic>
        <p:nvPicPr>
          <p:cNvPr id="4" name="Picture 3" descr="F24.21.jpg"/>
          <p:cNvPicPr>
            <a:picLocks noChangeAspect="1"/>
          </p:cNvPicPr>
          <p:nvPr/>
        </p:nvPicPr>
        <p:blipFill>
          <a:blip r:embed="rId4" cstate="print"/>
          <a:srcRect b="31698"/>
          <a:stretch>
            <a:fillRect/>
          </a:stretch>
        </p:blipFill>
        <p:spPr>
          <a:xfrm>
            <a:off x="2209800" y="2366010"/>
            <a:ext cx="4218432" cy="106641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11-11 Polarization</a:t>
            </a:r>
          </a:p>
        </p:txBody>
      </p:sp>
    </p:spTree>
    <p:extLst>
      <p:ext uri="{BB962C8B-B14F-4D97-AF65-F5344CB8AC3E}">
        <p14:creationId xmlns:p14="http://schemas.microsoft.com/office/powerpoint/2010/main" val="31230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39" presetClass="entr" presetSubtype="0" ac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11-11 Polarization</a:t>
            </a:r>
          </a:p>
        </p:txBody>
      </p:sp>
      <p:sp>
        <p:nvSpPr>
          <p:cNvPr id="3" name="Content Placeholder 2"/>
          <p:cNvSpPr>
            <a:spLocks noGrp="1"/>
          </p:cNvSpPr>
          <p:nvPr>
            <p:ph idx="1"/>
          </p:nvPr>
        </p:nvSpPr>
        <p:spPr/>
        <p:txBody>
          <a:bodyPr>
            <a:normAutofit fontScale="70000" lnSpcReduction="20000"/>
          </a:bodyPr>
          <a:lstStyle/>
          <a:p>
            <a:r>
              <a:rPr lang="en-US" dirty="0"/>
              <a:t>Uses of polarization</a:t>
            </a:r>
          </a:p>
          <a:p>
            <a:pPr lvl="1"/>
            <a:r>
              <a:rPr lang="en-US" dirty="0"/>
              <a:t>Sunglasses</a:t>
            </a:r>
          </a:p>
          <a:p>
            <a:pPr lvl="2"/>
            <a:r>
              <a:rPr lang="en-US" dirty="0"/>
              <a:t>Automatically cuts light intensity in half</a:t>
            </a:r>
          </a:p>
          <a:p>
            <a:pPr lvl="2"/>
            <a:r>
              <a:rPr lang="en-US" dirty="0"/>
              <a:t>Often the sunlight is reflected off of flat surfaces like water, roads, car windshields, etc.  With the correct polarization, the sunglasses can eliminate most of those waves.</a:t>
            </a:r>
          </a:p>
          <a:p>
            <a:pPr lvl="1"/>
            <a:r>
              <a:rPr lang="en-US" dirty="0"/>
              <a:t>3-D movies</a:t>
            </a:r>
          </a:p>
          <a:p>
            <a:pPr lvl="2"/>
            <a:r>
              <a:rPr lang="en-US" dirty="0"/>
              <a:t>Cameras are side-by-side.</a:t>
            </a:r>
          </a:p>
          <a:p>
            <a:pPr lvl="2"/>
            <a:r>
              <a:rPr lang="en-US" dirty="0"/>
              <a:t>The movies is projected by two projectors side by side, but polarized at 90°.</a:t>
            </a:r>
          </a:p>
          <a:p>
            <a:pPr lvl="2"/>
            <a:r>
              <a:rPr lang="en-US" dirty="0"/>
              <a:t>The audience wears glasses that have the same polarization so the right eye only sees the right camera and the left eye only sees the left camera.</a:t>
            </a:r>
          </a:p>
          <a:p>
            <a:pPr lvl="1"/>
            <a:r>
              <a:rPr lang="en-US" dirty="0"/>
              <a:t>LCD</a:t>
            </a:r>
          </a:p>
          <a:p>
            <a:pPr lvl="2"/>
            <a:r>
              <a:rPr lang="en-US" dirty="0"/>
              <a:t>Voltage changes the direction of the LCD polarization.  The pixels turned on are transmitted (parallel), the pixel turned off are not transmitted (perpendicular).</a:t>
            </a:r>
          </a:p>
        </p:txBody>
      </p:sp>
    </p:spTree>
    <p:extLst>
      <p:ext uri="{BB962C8B-B14F-4D97-AF65-F5344CB8AC3E}">
        <p14:creationId xmlns:p14="http://schemas.microsoft.com/office/powerpoint/2010/main" val="174205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11-11 Polarization</a:t>
            </a:r>
          </a:p>
        </p:txBody>
      </p:sp>
      <p:sp>
        <p:nvSpPr>
          <p:cNvPr id="3" name="Content Placeholder 2"/>
          <p:cNvSpPr>
            <a:spLocks noGrp="1"/>
          </p:cNvSpPr>
          <p:nvPr>
            <p:ph idx="1"/>
          </p:nvPr>
        </p:nvSpPr>
        <p:spPr/>
        <p:txBody>
          <a:bodyPr/>
          <a:lstStyle/>
          <a:p>
            <a:r>
              <a:rPr lang="en-US" dirty="0"/>
              <a:t>A certain camera lens uses two polarizing filters to decrease the intensity of light entering the camera.  If the light intensity in the scene is 20 W/m</a:t>
            </a:r>
            <a:r>
              <a:rPr lang="en-US" baseline="30000" dirty="0"/>
              <a:t>2</a:t>
            </a:r>
            <a:r>
              <a:rPr lang="en-US" dirty="0"/>
              <a:t>, what is the intensity of the light between the two filters? </a:t>
            </a:r>
          </a:p>
          <a:p>
            <a:pPr lvl="1"/>
            <a:r>
              <a:rPr lang="en-US" dirty="0">
                <a:sym typeface="Wingdings" pitchFamily="2" charset="2"/>
              </a:rPr>
              <a:t>10 W/m</a:t>
            </a:r>
            <a:r>
              <a:rPr lang="en-US" baseline="30000" dirty="0">
                <a:sym typeface="Wingdings" pitchFamily="2" charset="2"/>
              </a:rPr>
              <a:t>2</a:t>
            </a:r>
            <a:endParaRPr lang="en-US" dirty="0"/>
          </a:p>
          <a:p>
            <a:r>
              <a:rPr lang="en-US" dirty="0"/>
              <a:t>If the light intensity at the film is 3 W/m</a:t>
            </a:r>
            <a:r>
              <a:rPr lang="en-US" baseline="30000" dirty="0"/>
              <a:t>2</a:t>
            </a:r>
            <a:r>
              <a:rPr lang="en-US" dirty="0"/>
              <a:t>, what is angle between the transmission axes of the </a:t>
            </a:r>
            <a:r>
              <a:rPr lang="en-US" dirty="0" err="1"/>
              <a:t>polarizers</a:t>
            </a:r>
            <a:r>
              <a:rPr lang="en-US" dirty="0"/>
              <a:t>?</a:t>
            </a:r>
          </a:p>
          <a:p>
            <a:pPr lvl="1"/>
            <a:r>
              <a:rPr lang="en-US" dirty="0">
                <a:sym typeface="Wingdings" pitchFamily="2" charset="2"/>
              </a:rPr>
              <a:t>56.8°</a:t>
            </a:r>
            <a:endParaRPr lang="en-US" dirty="0"/>
          </a:p>
          <a:p>
            <a:pPr lvl="1"/>
            <a:endParaRPr lang="en-US" dirty="0"/>
          </a:p>
        </p:txBody>
      </p:sp>
    </p:spTree>
    <p:extLst>
      <p:ext uri="{BB962C8B-B14F-4D97-AF65-F5344CB8AC3E}">
        <p14:creationId xmlns:p14="http://schemas.microsoft.com/office/powerpoint/2010/main" val="73685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11-11 Polarization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Polarization by Reflection</a:t>
                </a:r>
              </a:p>
              <a:p>
                <a:pPr lvl="1"/>
                <a:r>
                  <a:rPr lang="en-US" dirty="0"/>
                  <a:t>Light polarized perpendicular to surface is more likely refracted</a:t>
                </a:r>
              </a:p>
              <a:p>
                <a:pPr lvl="1"/>
                <a:r>
                  <a:rPr lang="en-US" dirty="0"/>
                  <a:t>Light horizontal to surface is more likely reflected</a:t>
                </a:r>
              </a:p>
              <a:p>
                <a:pPr lvl="1"/>
                <a:r>
                  <a:rPr lang="en-US" dirty="0"/>
                  <a:t>Light is completely polarized at Brewster’s Angle</a:t>
                </a:r>
              </a:p>
              <a:p>
                <a:pPr marL="393192"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tan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𝑏</m:t>
                              </m:r>
                            </m:sub>
                          </m:sSub>
                        </m:e>
                      </m:func>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oMath>
                  </m:oMathPara>
                </a14:m>
                <a:endParaRPr lang="en-US" b="0" dirty="0"/>
              </a:p>
              <a:p>
                <a:pPr lvl="1"/>
                <a:r>
                  <a:rPr lang="en-US" dirty="0"/>
                  <a:t>Where</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𝑏</m:t>
                        </m:r>
                      </m:sub>
                    </m:sSub>
                  </m:oMath>
                </a14:m>
                <a:r>
                  <a:rPr lang="en-US" dirty="0"/>
                  <a:t> = Brewster’s angle</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oMath>
                </a14:m>
                <a:r>
                  <a:rPr lang="en-US" dirty="0"/>
                  <a:t> are indices of refraction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2333" r="-466"/>
                </a:stretch>
              </a:blipFill>
            </p:spPr>
            <p:txBody>
              <a:bodyPr/>
              <a:lstStyle/>
              <a:p>
                <a:r>
                  <a:rPr lang="en-US">
                    <a:noFill/>
                  </a:rPr>
                  <a:t> </a:t>
                </a:r>
              </a:p>
            </p:txBody>
          </p:sp>
        </mc:Fallback>
      </mc:AlternateContent>
    </p:spTree>
    <p:extLst>
      <p:ext uri="{BB962C8B-B14F-4D97-AF65-F5344CB8AC3E}">
        <p14:creationId xmlns:p14="http://schemas.microsoft.com/office/powerpoint/2010/main" val="37837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11-11 Homework</a:t>
            </a:r>
          </a:p>
        </p:txBody>
      </p:sp>
      <p:sp>
        <p:nvSpPr>
          <p:cNvPr id="3" name="Content Placeholder 2"/>
          <p:cNvSpPr>
            <a:spLocks noGrp="1"/>
          </p:cNvSpPr>
          <p:nvPr>
            <p:ph sz="half" idx="1"/>
          </p:nvPr>
        </p:nvSpPr>
        <p:spPr/>
        <p:txBody>
          <a:bodyPr>
            <a:normAutofit/>
          </a:bodyPr>
          <a:lstStyle/>
          <a:p>
            <a:r>
              <a:rPr lang="en-US" dirty="0"/>
              <a:t>Don’t let yourself become polarized with these problems.</a:t>
            </a:r>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372438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Homework</a:t>
            </a:r>
          </a:p>
        </p:txBody>
      </p:sp>
      <p:sp>
        <p:nvSpPr>
          <p:cNvPr id="3" name="Content Placeholder 2"/>
          <p:cNvSpPr>
            <a:spLocks noGrp="1"/>
          </p:cNvSpPr>
          <p:nvPr>
            <p:ph sz="half" idx="1"/>
          </p:nvPr>
        </p:nvSpPr>
        <p:spPr/>
        <p:txBody>
          <a:bodyPr>
            <a:normAutofit/>
          </a:bodyPr>
          <a:lstStyle/>
          <a:p>
            <a:r>
              <a:rPr lang="en-US" dirty="0"/>
              <a:t>Produce waves. Do homework.</a:t>
            </a:r>
          </a:p>
          <a:p>
            <a:endParaRPr lang="en-US" dirty="0"/>
          </a:p>
          <a:p>
            <a:r>
              <a:rPr lang="en-US" dirty="0"/>
              <a:t>Read 24.3, 24.4</a:t>
            </a:r>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99753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7DE3-AC8F-4682-AF24-B9145C21FF86}"/>
              </a:ext>
            </a:extLst>
          </p:cNvPr>
          <p:cNvSpPr>
            <a:spLocks noGrp="1"/>
          </p:cNvSpPr>
          <p:nvPr>
            <p:ph type="title"/>
          </p:nvPr>
        </p:nvSpPr>
        <p:spPr/>
        <p:txBody>
          <a:bodyPr/>
          <a:lstStyle/>
          <a:p>
            <a:r>
              <a:rPr lang="en-US" sz="6000" dirty="0"/>
              <a:t>11-02 The EM Spectrum and Energy</a:t>
            </a:r>
            <a:endParaRPr lang="en-US" dirty="0"/>
          </a:p>
        </p:txBody>
      </p:sp>
      <p:sp>
        <p:nvSpPr>
          <p:cNvPr id="3" name="Text Placeholder 2">
            <a:extLst>
              <a:ext uri="{FF2B5EF4-FFF2-40B4-BE49-F238E27FC236}">
                <a16:creationId xmlns:a16="http://schemas.microsoft.com/office/drawing/2014/main" id="{E8B57903-4243-475C-B6C2-61194F389977}"/>
              </a:ext>
            </a:extLst>
          </p:cNvPr>
          <p:cNvSpPr>
            <a:spLocks noGrp="1"/>
          </p:cNvSpPr>
          <p:nvPr>
            <p:ph type="body" idx="1"/>
          </p:nvPr>
        </p:nvSpPr>
        <p:spPr/>
        <p:txBody>
          <a:bodyPr>
            <a:normAutofit lnSpcReduction="10000"/>
          </a:bodyPr>
          <a:lstStyle/>
          <a:p>
            <a:r>
              <a:rPr lang="en-US" dirty="0"/>
              <a:t>In this lesson you will…</a:t>
            </a:r>
          </a:p>
          <a:p>
            <a:endParaRPr lang="en-US" dirty="0"/>
          </a:p>
          <a:p>
            <a:r>
              <a:rPr lang="en-US" dirty="0"/>
              <a:t>• Explain why the higher the frequency, the shorter the wavelength of an electromagnetic wave.</a:t>
            </a:r>
          </a:p>
          <a:p>
            <a:r>
              <a:rPr lang="en-US" dirty="0"/>
              <a:t>• Draw a simplified electromagnetic spectrum, indicating the relative positions, frequencies, and spacing of the different types of radiation bands.</a:t>
            </a:r>
          </a:p>
          <a:p>
            <a:r>
              <a:rPr lang="en-US" dirty="0"/>
              <a:t>• Explain how the energy and amplitude of an electromagnetic wave are related.</a:t>
            </a:r>
          </a:p>
        </p:txBody>
      </p:sp>
    </p:spTree>
    <p:extLst>
      <p:ext uri="{BB962C8B-B14F-4D97-AF65-F5344CB8AC3E}">
        <p14:creationId xmlns:p14="http://schemas.microsoft.com/office/powerpoint/2010/main" val="155087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11-02 The EM Spectrum and Energy</a:t>
            </a:r>
          </a:p>
        </p:txBody>
      </p:sp>
      <p:pic>
        <p:nvPicPr>
          <p:cNvPr id="5" name="Content Placeholder 4" descr="F24.10.jpg"/>
          <p:cNvPicPr>
            <a:picLocks noGrp="1" noChangeAspect="1"/>
          </p:cNvPicPr>
          <p:nvPr>
            <p:ph idx="1"/>
          </p:nvPr>
        </p:nvPicPr>
        <p:blipFill>
          <a:blip r:embed="rId3" cstate="print"/>
          <a:stretch>
            <a:fillRect/>
          </a:stretch>
        </p:blipFill>
        <p:spPr>
          <a:xfrm>
            <a:off x="533400" y="1428750"/>
            <a:ext cx="7907716" cy="37147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11-02 The EM Spectrum and Energy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For EM waves in vacuum </a:t>
                </a:r>
                <a14:m>
                  <m:oMath xmlns:m="http://schemas.openxmlformats.org/officeDocument/2006/math">
                    <m:r>
                      <a:rPr lang="en-US" i="1" dirty="0" smtClean="0">
                        <a:latin typeface="Cambria Math"/>
                      </a:rPr>
                      <m:t>𝑣</m:t>
                    </m:r>
                    <m:r>
                      <a:rPr lang="en-US" i="1" dirty="0" smtClean="0">
                        <a:latin typeface="Cambria Math"/>
                      </a:rPr>
                      <m:t>=</m:t>
                    </m:r>
                    <m:r>
                      <a:rPr lang="en-US" i="1" dirty="0" smtClean="0">
                        <a:latin typeface="Cambria Math"/>
                      </a:rPr>
                      <m:t>𝑐</m:t>
                    </m:r>
                    <m:r>
                      <a:rPr lang="en-US" i="1" dirty="0" smtClean="0">
                        <a:latin typeface="Cambria Math"/>
                      </a:rPr>
                      <m:t>=299792458 </m:t>
                    </m:r>
                    <m:r>
                      <a:rPr lang="en-US" i="1" dirty="0" smtClean="0">
                        <a:latin typeface="Cambria Math"/>
                      </a:rPr>
                      <m:t>𝑚</m:t>
                    </m:r>
                    <m:r>
                      <a:rPr lang="en-US" i="1" dirty="0" smtClean="0">
                        <a:latin typeface="Cambria Math"/>
                      </a:rPr>
                      <m:t>/</m:t>
                    </m:r>
                    <m:r>
                      <a:rPr lang="en-US" i="1" dirty="0" smtClean="0">
                        <a:latin typeface="Cambria Math"/>
                      </a:rPr>
                      <m:t>𝑠</m:t>
                    </m:r>
                  </m:oMath>
                </a14:m>
                <a:endParaRPr lang="en-US" dirty="0"/>
              </a:p>
              <a:p>
                <a:pPr lvl="1"/>
                <a:r>
                  <a:rPr lang="en-US" dirty="0"/>
                  <a:t>This is exact and is used to define the meter</a:t>
                </a:r>
              </a:p>
              <a:p>
                <a:pPr lvl="1"/>
                <a:r>
                  <a:rPr lang="en-US" dirty="0"/>
                  <a:t>As EM waves travel through other substances, like plastic, it travels slower.</a:t>
                </a:r>
              </a:p>
              <a:p>
                <a:pPr lvl="1"/>
                <a:endParaRPr lang="en-US" dirty="0"/>
              </a:p>
              <a:p>
                <a:r>
                  <a:rPr lang="en-US" dirty="0"/>
                  <a:t>For all waves   </a:t>
                </a:r>
                <a14:m>
                  <m:oMath xmlns:m="http://schemas.openxmlformats.org/officeDocument/2006/math">
                    <m:r>
                      <a:rPr lang="en-US" i="1" dirty="0">
                        <a:latin typeface="Cambria Math"/>
                      </a:rPr>
                      <m:t>𝑣</m:t>
                    </m:r>
                    <m:r>
                      <a:rPr lang="en-US" i="1" dirty="0">
                        <a:latin typeface="Cambria Math"/>
                      </a:rPr>
                      <m:t>=</m:t>
                    </m:r>
                    <m:r>
                      <a:rPr lang="en-US" i="1" dirty="0">
                        <a:latin typeface="Cambria Math"/>
                      </a:rPr>
                      <m:t>𝑓</m:t>
                    </m:r>
                    <m:r>
                      <m:rPr>
                        <m:sty m:val="p"/>
                      </m:rPr>
                      <a:rPr lang="el-GR" dirty="0">
                        <a:latin typeface="Cambria Math"/>
                      </a:rPr>
                      <m:t>λ</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48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11-02 The EM Spectrum and Energy</a:t>
            </a:r>
          </a:p>
        </p:txBody>
      </p:sp>
      <p:sp>
        <p:nvSpPr>
          <p:cNvPr id="3" name="Content Placeholder 2"/>
          <p:cNvSpPr>
            <a:spLocks noGrp="1"/>
          </p:cNvSpPr>
          <p:nvPr>
            <p:ph idx="1"/>
          </p:nvPr>
        </p:nvSpPr>
        <p:spPr/>
        <p:txBody>
          <a:bodyPr/>
          <a:lstStyle/>
          <a:p>
            <a:r>
              <a:rPr lang="en-US" dirty="0"/>
              <a:t>An EM wave has a frequency of 90.7 </a:t>
            </a:r>
            <a:r>
              <a:rPr lang="en-US" dirty="0" err="1"/>
              <a:t>MHz.</a:t>
            </a:r>
            <a:r>
              <a:rPr lang="en-US" dirty="0"/>
              <a:t>  What is the wavelength of this wave?  What type of EM wave is it?</a:t>
            </a:r>
          </a:p>
          <a:p>
            <a:endParaRPr lang="en-US" dirty="0"/>
          </a:p>
          <a:p>
            <a:r>
              <a:rPr lang="el-GR" dirty="0"/>
              <a:t>λ</a:t>
            </a:r>
            <a:r>
              <a:rPr lang="en-US" dirty="0"/>
              <a:t> = 3.31 m</a:t>
            </a:r>
          </a:p>
          <a:p>
            <a:r>
              <a:rPr lang="en-US" dirty="0"/>
              <a:t>Radio wave (FM)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t>11-02 The EM Spectrum and Energy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Wave’s energy is proportional to the amplitude squared</a:t>
                </a:r>
              </a:p>
              <a:p>
                <a:r>
                  <a:rPr lang="en-US" dirty="0"/>
                  <a:t>Wave’s intensity</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sSubSup>
                            <m:sSubSupPr>
                              <m:ctrlPr>
                                <a:rPr lang="en-US" b="0" i="1" smtClean="0">
                                  <a:latin typeface="Cambria Math" panose="02040503050406030204" pitchFamily="18" charset="0"/>
                                </a:rPr>
                              </m:ctrlPr>
                            </m:sSubSupPr>
                            <m:e>
                              <m:r>
                                <a:rPr lang="en-US" b="0" i="1" smtClean="0">
                                  <a:latin typeface="Cambria Math"/>
                                </a:rPr>
                                <m:t>𝐸</m:t>
                              </m:r>
                            </m:e>
                            <m:sub>
                              <m:r>
                                <a:rPr lang="en-US" b="0" i="1" smtClean="0">
                                  <a:latin typeface="Cambria Math"/>
                                </a:rPr>
                                <m:t>0</m:t>
                              </m:r>
                            </m:sub>
                            <m:sup>
                              <m:r>
                                <a:rPr lang="en-US" b="0" i="1" smtClean="0">
                                  <a:latin typeface="Cambria Math"/>
                                </a:rPr>
                                <m:t>2</m:t>
                              </m:r>
                            </m:sup>
                          </m:sSubSup>
                        </m:num>
                        <m:den>
                          <m:r>
                            <a:rPr lang="en-US" b="0" i="1" smtClean="0">
                              <a:latin typeface="Cambria Math"/>
                            </a:rPr>
                            <m:t>2</m:t>
                          </m:r>
                        </m:den>
                      </m:f>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sSubSup>
                            <m:sSubSupPr>
                              <m:ctrlPr>
                                <a:rPr lang="en-US" b="0" i="1" smtClean="0">
                                  <a:latin typeface="Cambria Math" panose="02040503050406030204" pitchFamily="18" charset="0"/>
                                </a:rPr>
                              </m:ctrlPr>
                            </m:sSubSupPr>
                            <m:e>
                              <m:r>
                                <a:rPr lang="en-US" b="0" i="1" smtClean="0">
                                  <a:latin typeface="Cambria Math"/>
                                </a:rPr>
                                <m:t>𝐵</m:t>
                              </m:r>
                            </m:e>
                            <m:sub>
                              <m:r>
                                <a:rPr lang="en-US" b="0" i="1" smtClean="0">
                                  <a:latin typeface="Cambria Math"/>
                                </a:rPr>
                                <m:t>0</m:t>
                              </m:r>
                            </m:sub>
                            <m:sup>
                              <m:r>
                                <a:rPr lang="en-US" b="0" i="1" smtClean="0">
                                  <a:latin typeface="Cambria Math"/>
                                </a:rPr>
                                <m:t>2</m:t>
                              </m:r>
                            </m:sup>
                          </m:sSubSup>
                        </m:num>
                        <m:den>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den>
                      </m:f>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0</m:t>
                              </m:r>
                            </m:sub>
                          </m:sSub>
                          <m:sSub>
                            <m:sSubPr>
                              <m:ctrlPr>
                                <a:rPr lang="en-US" b="0" i="1" smtClean="0">
                                  <a:latin typeface="Cambria Math" panose="02040503050406030204" pitchFamily="18" charset="0"/>
                                </a:rPr>
                              </m:ctrlPr>
                            </m:sSubPr>
                            <m:e>
                              <m:r>
                                <a:rPr lang="en-US" b="0" i="1" smtClean="0">
                                  <a:latin typeface="Cambria Math"/>
                                </a:rPr>
                                <m:t>𝐵</m:t>
                              </m:r>
                            </m:e>
                            <m:sub>
                              <m:r>
                                <a:rPr lang="en-US" b="0" i="1" smtClean="0">
                                  <a:latin typeface="Cambria Math"/>
                                </a:rPr>
                                <m:t>0</m:t>
                              </m:r>
                            </m:sub>
                          </m:sSub>
                        </m:num>
                        <m:den>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den>
                      </m:f>
                    </m:oMath>
                  </m:oMathPara>
                </a14:m>
                <a:endParaRPr lang="en-US" dirty="0"/>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0</m:t>
                        </m:r>
                      </m:sub>
                    </m:sSub>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𝑎𝑣𝑒</m:t>
                        </m:r>
                      </m:sub>
                    </m:sSub>
                  </m:oMath>
                </a14:m>
                <a:r>
                  <a:rPr lang="en-US" dirty="0"/>
                  <a:t> and </a:t>
                </a:r>
                <a14:m>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𝑃</m:t>
                        </m:r>
                      </m:num>
                      <m:den>
                        <m:r>
                          <a:rPr lang="en-US" b="0" i="1" smtClean="0">
                            <a:latin typeface="Cambria Math"/>
                          </a:rPr>
                          <m:t>𝐴</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533" t="-1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t>11-02 The EM Spectrum and Energy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A certain microwave oven can produce 1500 W of microwave radiation over an area that is 30 cm by 30 cm. </a:t>
                </a:r>
              </a:p>
              <a:p>
                <a:pPr marL="822960" lvl="1" indent="-457200">
                  <a:buFont typeface="+mj-lt"/>
                  <a:buAutoNum type="alphaLcPeriod"/>
                </a:pPr>
                <a:r>
                  <a:rPr lang="en-US" dirty="0"/>
                  <a:t>What is the intensity in W/m</a:t>
                </a:r>
                <a:r>
                  <a:rPr lang="en-US" baseline="30000" dirty="0"/>
                  <a:t>2</a:t>
                </a:r>
                <a:r>
                  <a:rPr lang="en-US" dirty="0"/>
                  <a:t>?</a:t>
                </a:r>
              </a:p>
              <a:p>
                <a:pPr marL="1097280" lvl="2" indent="-457200"/>
                <a14:m>
                  <m:oMath xmlns:m="http://schemas.openxmlformats.org/officeDocument/2006/math">
                    <m:r>
                      <a:rPr lang="en-US" i="1">
                        <a:latin typeface="Cambria Math"/>
                      </a:rPr>
                      <m:t>1.67×</m:t>
                    </m:r>
                    <m:sSup>
                      <m:sSupPr>
                        <m:ctrlPr>
                          <a:rPr lang="en-US" i="1">
                            <a:latin typeface="Cambria Math" panose="02040503050406030204" pitchFamily="18" charset="0"/>
                          </a:rPr>
                        </m:ctrlPr>
                      </m:sSupPr>
                      <m:e>
                        <m:r>
                          <a:rPr lang="en-US" i="1">
                            <a:latin typeface="Cambria Math"/>
                          </a:rPr>
                          <m:t>10</m:t>
                        </m:r>
                      </m:e>
                      <m:sup>
                        <m:r>
                          <a:rPr lang="en-US" i="1">
                            <a:latin typeface="Cambria Math"/>
                          </a:rPr>
                          <m:t>4</m:t>
                        </m:r>
                      </m:sup>
                    </m:sSup>
                    <m:f>
                      <m:fPr>
                        <m:ctrlPr>
                          <a:rPr lang="en-US" i="1">
                            <a:latin typeface="Cambria Math" panose="02040503050406030204" pitchFamily="18" charset="0"/>
                          </a:rPr>
                        </m:ctrlPr>
                      </m:fPr>
                      <m:num>
                        <m:r>
                          <a:rPr lang="en-US" i="1">
                            <a:latin typeface="Cambria Math"/>
                          </a:rPr>
                          <m:t>𝑊</m:t>
                        </m:r>
                      </m:num>
                      <m:den>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den>
                    </m:f>
                  </m:oMath>
                </a14:m>
                <a:endParaRPr lang="en-US" dirty="0"/>
              </a:p>
              <a:p>
                <a:pPr marL="822960" lvl="1" indent="-457200">
                  <a:buFont typeface="+mj-lt"/>
                  <a:buAutoNum type="alphaLcPeriod"/>
                </a:pPr>
                <a:r>
                  <a:rPr lang="en-US" dirty="0"/>
                  <a:t>Calculate the peak electric field strength,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0</m:t>
                        </m:r>
                      </m:sub>
                    </m:sSub>
                  </m:oMath>
                </a14:m>
                <a:r>
                  <a:rPr lang="en-US" dirty="0"/>
                  <a:t>, in these waves.</a:t>
                </a:r>
              </a:p>
              <a:p>
                <a:pPr marL="982980" lvl="2" indent="-342900"/>
                <a14:m>
                  <m:oMath xmlns:m="http://schemas.openxmlformats.org/officeDocument/2006/math">
                    <m:r>
                      <a:rPr lang="en-US" b="0" i="1" smtClean="0">
                        <a:latin typeface="Cambria Math"/>
                      </a:rPr>
                      <m:t>3.55</m:t>
                    </m:r>
                    <m:r>
                      <a:rPr lang="en-US" i="1">
                        <a:latin typeface="Cambria Math"/>
                      </a:rPr>
                      <m:t>×</m:t>
                    </m:r>
                    <m:sSup>
                      <m:sSupPr>
                        <m:ctrlPr>
                          <a:rPr lang="en-US" i="1">
                            <a:latin typeface="Cambria Math" panose="02040503050406030204" pitchFamily="18" charset="0"/>
                          </a:rPr>
                        </m:ctrlPr>
                      </m:sSupPr>
                      <m:e>
                        <m:r>
                          <a:rPr lang="en-US" i="1">
                            <a:latin typeface="Cambria Math"/>
                          </a:rPr>
                          <m:t>10</m:t>
                        </m:r>
                      </m:e>
                      <m:sup>
                        <m:r>
                          <a:rPr lang="en-US" i="1">
                            <a:latin typeface="Cambria Math"/>
                          </a:rPr>
                          <m:t>3</m:t>
                        </m:r>
                      </m:sup>
                    </m:sSup>
                    <m:f>
                      <m:fPr>
                        <m:ctrlPr>
                          <a:rPr lang="en-US" i="1">
                            <a:latin typeface="Cambria Math" panose="02040503050406030204" pitchFamily="18" charset="0"/>
                          </a:rPr>
                        </m:ctrlPr>
                      </m:fPr>
                      <m:num>
                        <m:r>
                          <a:rPr lang="en-US" i="1">
                            <a:latin typeface="Cambria Math"/>
                          </a:rPr>
                          <m:t>𝑁</m:t>
                        </m:r>
                      </m:num>
                      <m:den>
                        <m:r>
                          <a:rPr lang="en-US" i="1">
                            <a:latin typeface="Cambria Math"/>
                          </a:rPr>
                          <m:t>𝐶</m:t>
                        </m:r>
                      </m:den>
                    </m:f>
                  </m:oMath>
                </a14:m>
                <a:endParaRPr lang="en-US" dirty="0"/>
              </a:p>
              <a:p>
                <a:pPr marL="822960" lvl="1" indent="-457200">
                  <a:buFont typeface="+mj-lt"/>
                  <a:buAutoNum type="alphaLcPeriod"/>
                </a:pPr>
                <a:r>
                  <a:rPr lang="en-US" dirty="0"/>
                  <a:t>What is the peak magnetic field strength,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𝐵</m:t>
                        </m:r>
                      </m:e>
                      <m:sub>
                        <m:r>
                          <a:rPr lang="en-US" b="0" i="1" smtClean="0">
                            <a:latin typeface="Cambria Math"/>
                          </a:rPr>
                          <m:t>0</m:t>
                        </m:r>
                      </m:sub>
                    </m:sSub>
                  </m:oMath>
                </a14:m>
                <a:r>
                  <a:rPr lang="en-US" dirty="0"/>
                  <a:t>?</a:t>
                </a:r>
              </a:p>
              <a:p>
                <a:pPr marL="1097280" lvl="2" indent="-457200"/>
                <a14:m>
                  <m:oMath xmlns:m="http://schemas.openxmlformats.org/officeDocument/2006/math">
                    <m:r>
                      <a:rPr lang="en-US" b="0" i="1" smtClean="0">
                        <a:latin typeface="Cambria Math"/>
                      </a:rPr>
                      <m:t>1.18</m:t>
                    </m:r>
                    <m:r>
                      <a:rPr lang="en-US" i="1">
                        <a:latin typeface="Cambria Math"/>
                      </a:rPr>
                      <m:t>×</m:t>
                    </m:r>
                    <m:sSup>
                      <m:sSupPr>
                        <m:ctrlPr>
                          <a:rPr lang="en-US" i="1">
                            <a:latin typeface="Cambria Math" panose="02040503050406030204" pitchFamily="18" charset="0"/>
                          </a:rPr>
                        </m:ctrlPr>
                      </m:sSupPr>
                      <m:e>
                        <m:r>
                          <a:rPr lang="en-US" i="1">
                            <a:latin typeface="Cambria Math"/>
                          </a:rPr>
                          <m:t>10</m:t>
                        </m:r>
                      </m:e>
                      <m:sup>
                        <m:r>
                          <a:rPr lang="en-US" i="1">
                            <a:latin typeface="Cambria Math"/>
                          </a:rPr>
                          <m:t>−</m:t>
                        </m:r>
                        <m:r>
                          <a:rPr lang="en-US" b="0" i="1" smtClean="0">
                            <a:latin typeface="Cambria Math"/>
                          </a:rPr>
                          <m:t>5</m:t>
                        </m:r>
                      </m:sup>
                    </m:sSup>
                    <m:r>
                      <a:rPr lang="en-US" i="1">
                        <a:latin typeface="Cambria Math"/>
                      </a:rPr>
                      <m:t> </m:t>
                    </m:r>
                    <m:r>
                      <a:rPr lang="en-US" i="1">
                        <a:latin typeface="Cambria Math"/>
                      </a:rPr>
                      <m:t>𝑇</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533" t="-3333"/>
                </a:stretch>
              </a:blipFill>
            </p:spPr>
            <p:txBody>
              <a:bodyPr/>
              <a:lstStyle/>
              <a:p>
                <a:r>
                  <a:rPr lang="en-US">
                    <a:noFill/>
                  </a:rPr>
                  <a:t> </a:t>
                </a:r>
              </a:p>
            </p:txBody>
          </p:sp>
        </mc:Fallback>
      </mc:AlternateContent>
    </p:spTree>
    <p:extLst>
      <p:ext uri="{BB962C8B-B14F-4D97-AF65-F5344CB8AC3E}">
        <p14:creationId xmlns:p14="http://schemas.microsoft.com/office/powerpoint/2010/main" val="38781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Homework</a:t>
            </a:r>
          </a:p>
        </p:txBody>
      </p:sp>
      <p:sp>
        <p:nvSpPr>
          <p:cNvPr id="3" name="Content Placeholder 2"/>
          <p:cNvSpPr>
            <a:spLocks noGrp="1"/>
          </p:cNvSpPr>
          <p:nvPr>
            <p:ph sz="half" idx="1"/>
          </p:nvPr>
        </p:nvSpPr>
        <p:spPr/>
        <p:txBody>
          <a:bodyPr>
            <a:normAutofit/>
          </a:bodyPr>
          <a:lstStyle/>
          <a:p>
            <a:r>
              <a:rPr lang="en-US" dirty="0"/>
              <a:t>These are a whole spectrum of problems.</a:t>
            </a:r>
          </a:p>
          <a:p>
            <a:endParaRPr lang="en-US" dirty="0"/>
          </a:p>
          <a:p>
            <a:r>
              <a:rPr lang="en-US" dirty="0"/>
              <a:t>Read 25.1, 25.2, 25.3</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376008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sp>
        <p:nvSpPr>
          <p:cNvPr id="3" name="Content Placeholder 2"/>
          <p:cNvSpPr>
            <a:spLocks noGrp="1"/>
          </p:cNvSpPr>
          <p:nvPr>
            <p:ph sz="quarter" idx="1"/>
          </p:nvPr>
        </p:nvSpPr>
        <p:spPr>
          <a:prstGeom prst="rect">
            <a:avLst/>
          </a:prstGeom>
        </p:spPr>
        <p:txBody>
          <a:bodyPr>
            <a:normAutofit/>
          </a:bodyPr>
          <a:lstStyle/>
          <a:p>
            <a:r>
              <a:rPr lang="en-US" sz="2000" dirty="0"/>
              <a:t>This Slideshow was developed to accompany the textbook</a:t>
            </a:r>
          </a:p>
          <a:p>
            <a:pPr lvl="1"/>
            <a:r>
              <a:rPr lang="en-US" sz="2000" i="1" dirty="0" err="1"/>
              <a:t>OpenStax</a:t>
            </a:r>
            <a:r>
              <a:rPr lang="en-US" sz="2000" i="1" dirty="0"/>
              <a:t> Physics</a:t>
            </a:r>
          </a:p>
          <a:p>
            <a:pPr lvl="2"/>
            <a:r>
              <a:rPr lang="en-US" sz="2000" i="1" dirty="0"/>
              <a:t>Available for free at </a:t>
            </a:r>
            <a:r>
              <a:rPr lang="en-US" sz="2000" i="1" dirty="0">
                <a:hlinkClick r:id="rId2"/>
              </a:rPr>
              <a:t>https://openstaxcollege.org/textbooks/college-physics</a:t>
            </a:r>
            <a:r>
              <a:rPr lang="en-US" sz="2000" i="1" dirty="0"/>
              <a:t> </a:t>
            </a:r>
          </a:p>
          <a:p>
            <a:pPr lvl="1"/>
            <a:r>
              <a:rPr lang="en-US" sz="2000" i="1" dirty="0"/>
              <a:t>By </a:t>
            </a:r>
            <a:r>
              <a:rPr lang="en-US" sz="2000" i="1" dirty="0" err="1"/>
              <a:t>OpenStax</a:t>
            </a:r>
            <a:r>
              <a:rPr lang="en-US" sz="2000" i="1" dirty="0"/>
              <a:t> College and Rice University</a:t>
            </a:r>
          </a:p>
          <a:p>
            <a:pPr lvl="1"/>
            <a:r>
              <a:rPr lang="en-US" sz="2000" i="1" dirty="0"/>
              <a:t>2013 edition</a:t>
            </a:r>
          </a:p>
          <a:p>
            <a:r>
              <a:rPr lang="en-US" sz="2000" dirty="0"/>
              <a:t>Some examples and diagrams are taken from the textbook.</a:t>
            </a:r>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a:t>Slides created by </a:t>
            </a:r>
          </a:p>
          <a:p>
            <a:r>
              <a:rPr lang="en-US" dirty="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hlinkClick r:id="rId3"/>
              </a:rPr>
              <a:t>rwright@andrews.edu</a:t>
            </a:r>
            <a:r>
              <a:rPr kumimoji="0" lang="en-US" sz="1800" b="0" i="0" u="none" strike="noStrike" cap="none" normalizeH="0" baseline="0" dirty="0">
                <a:ln>
                  <a:noFill/>
                </a:ln>
                <a:solidFill>
                  <a:schemeClr val="tx1"/>
                </a:solidFill>
                <a:effectLst/>
                <a:latin typeface="Comic Sans MS" pitchFamily="66" charset="0"/>
              </a:rPr>
              <a:t> </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5235-807A-48D9-BE59-B987453DD6A9}"/>
              </a:ext>
            </a:extLst>
          </p:cNvPr>
          <p:cNvSpPr>
            <a:spLocks noGrp="1"/>
          </p:cNvSpPr>
          <p:nvPr>
            <p:ph type="title"/>
          </p:nvPr>
        </p:nvSpPr>
        <p:spPr/>
        <p:txBody>
          <a:bodyPr/>
          <a:lstStyle/>
          <a:p>
            <a:r>
              <a:rPr lang="en-US" sz="5400" dirty="0"/>
              <a:t>11-03 The Laws of Reflection and Refraction</a:t>
            </a:r>
          </a:p>
        </p:txBody>
      </p:sp>
      <p:sp>
        <p:nvSpPr>
          <p:cNvPr id="3" name="Text Placeholder 2">
            <a:extLst>
              <a:ext uri="{FF2B5EF4-FFF2-40B4-BE49-F238E27FC236}">
                <a16:creationId xmlns:a16="http://schemas.microsoft.com/office/drawing/2014/main" id="{CB843364-35E3-44C9-A108-EFD633D506A8}"/>
              </a:ext>
            </a:extLst>
          </p:cNvPr>
          <p:cNvSpPr>
            <a:spLocks noGrp="1"/>
          </p:cNvSpPr>
          <p:nvPr>
            <p:ph type="body" idx="1"/>
          </p:nvPr>
        </p:nvSpPr>
        <p:spPr/>
        <p:txBody>
          <a:bodyPr>
            <a:normAutofit/>
          </a:bodyPr>
          <a:lstStyle/>
          <a:p>
            <a:r>
              <a:rPr lang="en-US" dirty="0"/>
              <a:t>In this lesson you will…</a:t>
            </a:r>
          </a:p>
          <a:p>
            <a:r>
              <a:rPr lang="en-US" dirty="0"/>
              <a:t>• List the ways by which light travels from a source to another location.</a:t>
            </a:r>
          </a:p>
          <a:p>
            <a:r>
              <a:rPr lang="en-US" dirty="0"/>
              <a:t>• Explain reflection of light from polished and rough surfaces.</a:t>
            </a:r>
          </a:p>
          <a:p>
            <a:r>
              <a:rPr lang="en-US" dirty="0"/>
              <a:t>• Determine the index of refraction, given the speed of light in a medium.</a:t>
            </a:r>
          </a:p>
        </p:txBody>
      </p:sp>
    </p:spTree>
    <p:extLst>
      <p:ext uri="{BB962C8B-B14F-4D97-AF65-F5344CB8AC3E}">
        <p14:creationId xmlns:p14="http://schemas.microsoft.com/office/powerpoint/2010/main" val="3259103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p>
        </p:txBody>
      </p:sp>
      <p:sp>
        <p:nvSpPr>
          <p:cNvPr id="3" name="Content Placeholder 2"/>
          <p:cNvSpPr>
            <a:spLocks noGrp="1"/>
          </p:cNvSpPr>
          <p:nvPr>
            <p:ph idx="1"/>
          </p:nvPr>
        </p:nvSpPr>
        <p:spPr/>
        <p:txBody>
          <a:bodyPr>
            <a:normAutofit/>
          </a:bodyPr>
          <a:lstStyle/>
          <a:p>
            <a:r>
              <a:rPr lang="en-US" sz="2000" dirty="0"/>
              <a:t>Law of Reflection: </a:t>
            </a:r>
            <a:r>
              <a:rPr lang="el-GR" sz="2000" dirty="0"/>
              <a:t>θ</a:t>
            </a:r>
            <a:r>
              <a:rPr lang="en-US" sz="2000" baseline="-25000" dirty="0"/>
              <a:t>r</a:t>
            </a:r>
            <a:r>
              <a:rPr lang="en-US" sz="2000" dirty="0"/>
              <a:t> = </a:t>
            </a:r>
            <a:r>
              <a:rPr lang="el-GR" sz="2000" dirty="0"/>
              <a:t>θ</a:t>
            </a:r>
            <a:r>
              <a:rPr lang="en-US" sz="2000" baseline="-25000" dirty="0" err="1"/>
              <a:t>i</a:t>
            </a:r>
            <a:endParaRPr lang="en-US" sz="2000" dirty="0"/>
          </a:p>
          <a:p>
            <a:r>
              <a:rPr lang="en-US" sz="2000" dirty="0"/>
              <a:t>Specular Reflection</a:t>
            </a:r>
          </a:p>
          <a:p>
            <a:pPr lvl="1"/>
            <a:r>
              <a:rPr lang="en-US" sz="2000" dirty="0"/>
              <a:t>Parallel light rays are reflected </a:t>
            </a:r>
            <a:r>
              <a:rPr lang="en-US" sz="2000" dirty="0" err="1"/>
              <a:t>parallelly</a:t>
            </a:r>
            <a:endParaRPr lang="en-US" sz="2000" dirty="0"/>
          </a:p>
          <a:p>
            <a:r>
              <a:rPr lang="en-US" sz="2000" dirty="0"/>
              <a:t>Diffuse Reflection</a:t>
            </a:r>
          </a:p>
          <a:p>
            <a:pPr lvl="1"/>
            <a:r>
              <a:rPr lang="en-US" sz="2000" dirty="0"/>
              <a:t>Parallel light rays are scattered by irregularities in the surface.</a:t>
            </a:r>
          </a:p>
        </p:txBody>
      </p:sp>
      <p:pic>
        <p:nvPicPr>
          <p:cNvPr id="5" name="Picture 4" descr="F25.03.jpg"/>
          <p:cNvPicPr>
            <a:picLocks noChangeAspect="1"/>
          </p:cNvPicPr>
          <p:nvPr/>
        </p:nvPicPr>
        <p:blipFill>
          <a:blip r:embed="rId3" cstate="print"/>
          <a:stretch>
            <a:fillRect/>
          </a:stretch>
        </p:blipFill>
        <p:spPr>
          <a:xfrm>
            <a:off x="6400800" y="457200"/>
            <a:ext cx="2569464" cy="2059416"/>
          </a:xfrm>
          <a:prstGeom prst="rect">
            <a:avLst/>
          </a:prstGeom>
          <a:ln>
            <a:noFill/>
          </a:ln>
          <a:effectLst>
            <a:outerShdw blurRad="292100" dist="139700" dir="2700000" algn="tl" rotWithShape="0">
              <a:srgbClr val="333333">
                <a:alpha val="65000"/>
              </a:srgbClr>
            </a:outerShdw>
          </a:effectLst>
        </p:spPr>
      </p:pic>
      <p:pic>
        <p:nvPicPr>
          <p:cNvPr id="6" name="Picture 5" descr="F25.04.jpg"/>
          <p:cNvPicPr>
            <a:picLocks noChangeAspect="1"/>
          </p:cNvPicPr>
          <p:nvPr/>
        </p:nvPicPr>
        <p:blipFill>
          <a:blip r:embed="rId4" cstate="print"/>
          <a:stretch>
            <a:fillRect/>
          </a:stretch>
        </p:blipFill>
        <p:spPr>
          <a:xfrm>
            <a:off x="2209800" y="3543300"/>
            <a:ext cx="5410200" cy="1600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endParaRPr lang="en-US" sz="3200" dirty="0"/>
          </a:p>
        </p:txBody>
      </p:sp>
      <p:sp>
        <p:nvSpPr>
          <p:cNvPr id="3" name="Content Placeholder 2"/>
          <p:cNvSpPr>
            <a:spLocks noGrp="1"/>
          </p:cNvSpPr>
          <p:nvPr>
            <p:ph sz="half" idx="1"/>
          </p:nvPr>
        </p:nvSpPr>
        <p:spPr/>
        <p:txBody>
          <a:bodyPr/>
          <a:lstStyle/>
          <a:p>
            <a:pPr marL="0" indent="0">
              <a:buNone/>
            </a:pPr>
            <a:r>
              <a:rPr lang="en-US" dirty="0"/>
              <a:t>Plane Mirror</a:t>
            </a:r>
          </a:p>
          <a:p>
            <a:r>
              <a:rPr lang="en-US" dirty="0"/>
              <a:t>Image is upright</a:t>
            </a:r>
          </a:p>
          <a:p>
            <a:r>
              <a:rPr lang="en-US" dirty="0"/>
              <a:t>Image is same size</a:t>
            </a:r>
          </a:p>
          <a:p>
            <a:r>
              <a:rPr lang="en-US" dirty="0"/>
              <a:t>Image is located as far behind the mirror as you are in front of it</a:t>
            </a:r>
          </a:p>
        </p:txBody>
      </p:sp>
      <p:pic>
        <p:nvPicPr>
          <p:cNvPr id="4" name="Picture 3" descr="F25.07.jpg"/>
          <p:cNvPicPr>
            <a:picLocks noChangeAspect="1"/>
          </p:cNvPicPr>
          <p:nvPr/>
        </p:nvPicPr>
        <p:blipFill>
          <a:blip r:embed="rId3" cstate="print"/>
          <a:stretch>
            <a:fillRect/>
          </a:stretch>
        </p:blipFill>
        <p:spPr>
          <a:xfrm>
            <a:off x="4648200" y="1485900"/>
            <a:ext cx="4114800" cy="3086100"/>
          </a:xfrm>
          <a:prstGeom prst="rect">
            <a:avLst/>
          </a:prstGeom>
          <a:ln>
            <a:noFill/>
          </a:ln>
          <a:effectLst>
            <a:outerShdw blurRad="292100" dist="139700" dir="2700000" algn="tl" rotWithShape="0">
              <a:srgbClr val="333333">
                <a:alpha val="65000"/>
              </a:srgbClr>
            </a:outerShdw>
          </a:effectLst>
        </p:spPr>
      </p:pic>
      <p:sp>
        <p:nvSpPr>
          <p:cNvPr id="54" name="Freeform 53"/>
          <p:cNvSpPr/>
          <p:nvPr/>
        </p:nvSpPr>
        <p:spPr>
          <a:xfrm>
            <a:off x="8432802" y="3838575"/>
            <a:ext cx="38101" cy="38101"/>
          </a:xfrm>
          <a:custGeom>
            <a:avLst/>
            <a:gdLst/>
            <a:ahLst/>
            <a:cxnLst/>
            <a:rect l="0" t="0" r="0" b="0"/>
            <a:pathLst>
              <a:path w="38101" h="50801">
                <a:moveTo>
                  <a:pt x="0" y="50800"/>
                </a:moveTo>
                <a:lnTo>
                  <a:pt x="0" y="38100"/>
                </a:lnTo>
                <a:lnTo>
                  <a:pt x="0" y="38100"/>
                </a:lnTo>
                <a:lnTo>
                  <a:pt x="0" y="25400"/>
                </a:lnTo>
                <a:lnTo>
                  <a:pt x="0" y="12700"/>
                </a:lnTo>
                <a:lnTo>
                  <a:pt x="12700" y="12700"/>
                </a:lnTo>
                <a:lnTo>
                  <a:pt x="12700" y="0"/>
                </a:lnTo>
                <a:lnTo>
                  <a:pt x="38100" y="0"/>
                </a:lnTo>
              </a:path>
            </a:pathLst>
          </a:custGeom>
          <a:ln w="22860" cap="flat" cmpd="sng" algn="ctr">
            <a:solidFill>
              <a:srgbClr val="8000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569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11-03 The Laws of Reflection and Refraction</a:t>
            </a:r>
            <a:endParaRPr lang="en-US" sz="3200" dirty="0"/>
          </a:p>
        </p:txBody>
      </p:sp>
      <p:sp>
        <p:nvSpPr>
          <p:cNvPr id="6" name="Content Placeholder 5"/>
          <p:cNvSpPr>
            <a:spLocks noGrp="1"/>
          </p:cNvSpPr>
          <p:nvPr>
            <p:ph idx="1"/>
          </p:nvPr>
        </p:nvSpPr>
        <p:spPr>
          <a:xfrm>
            <a:off x="0" y="2971800"/>
            <a:ext cx="9144000" cy="2057400"/>
          </a:xfrm>
        </p:spPr>
        <p:txBody>
          <a:bodyPr>
            <a:normAutofit fontScale="92500" lnSpcReduction="20000"/>
          </a:bodyPr>
          <a:lstStyle/>
          <a:p>
            <a:r>
              <a:rPr lang="en-US" dirty="0"/>
              <a:t>Since light rays appear to come from behind mirror, the image is called a </a:t>
            </a:r>
            <a:r>
              <a:rPr lang="en-US" b="1" u="sng" dirty="0"/>
              <a:t>virtual image</a:t>
            </a:r>
            <a:r>
              <a:rPr lang="en-US" dirty="0"/>
              <a:t>.</a:t>
            </a:r>
          </a:p>
          <a:p>
            <a:r>
              <a:rPr lang="en-US" dirty="0"/>
              <a:t>If light rays appear to come from a real location, the image is called a </a:t>
            </a:r>
            <a:r>
              <a:rPr lang="en-US" b="1" u="sng" dirty="0"/>
              <a:t>real image</a:t>
            </a:r>
            <a:r>
              <a:rPr lang="en-US" dirty="0"/>
              <a:t>.</a:t>
            </a:r>
          </a:p>
          <a:p>
            <a:pPr lvl="1"/>
            <a:r>
              <a:rPr lang="en-US" dirty="0"/>
              <a:t>Real images can be projected on a screen, virtual images cannot.</a:t>
            </a:r>
          </a:p>
          <a:p>
            <a:r>
              <a:rPr lang="en-US" dirty="0"/>
              <a:t>Plane mirrors only produce virtual images.</a:t>
            </a:r>
          </a:p>
        </p:txBody>
      </p:sp>
      <p:pic>
        <p:nvPicPr>
          <p:cNvPr id="7" name="Picture 6" descr="F25.06.jpg"/>
          <p:cNvPicPr>
            <a:picLocks noChangeAspect="1"/>
          </p:cNvPicPr>
          <p:nvPr/>
        </p:nvPicPr>
        <p:blipFill>
          <a:blip r:embed="rId3" cstate="print"/>
          <a:stretch>
            <a:fillRect/>
          </a:stretch>
        </p:blipFill>
        <p:spPr>
          <a:xfrm>
            <a:off x="1600200" y="1357679"/>
            <a:ext cx="5410200" cy="1625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034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endParaRPr lang="en-US" sz="3200" dirty="0"/>
          </a:p>
        </p:txBody>
      </p:sp>
      <p:sp>
        <p:nvSpPr>
          <p:cNvPr id="3" name="Content Placeholder 2"/>
          <p:cNvSpPr>
            <a:spLocks noGrp="1"/>
          </p:cNvSpPr>
          <p:nvPr>
            <p:ph sz="half" idx="1"/>
          </p:nvPr>
        </p:nvSpPr>
        <p:spPr/>
        <p:txBody>
          <a:bodyPr>
            <a:normAutofit/>
          </a:bodyPr>
          <a:lstStyle/>
          <a:p>
            <a:r>
              <a:rPr lang="en-US" dirty="0"/>
              <a:t>How long must a plane mirror be to see your whole reflection?</a:t>
            </a:r>
          </a:p>
          <a:p>
            <a:endParaRPr lang="en-US" dirty="0"/>
          </a:p>
          <a:p>
            <a:r>
              <a:rPr lang="en-US" dirty="0"/>
              <a:t>From half way between your eyes and floor to half way between your eyes and the top of your head.</a:t>
            </a:r>
          </a:p>
        </p:txBody>
      </p:sp>
      <p:pic>
        <p:nvPicPr>
          <p:cNvPr id="4" name="Picture 3" descr="F25.08.jpg"/>
          <p:cNvPicPr>
            <a:picLocks noChangeAspect="1"/>
          </p:cNvPicPr>
          <p:nvPr/>
        </p:nvPicPr>
        <p:blipFill>
          <a:blip r:embed="rId3" cstate="print"/>
          <a:stretch>
            <a:fillRect/>
          </a:stretch>
        </p:blipFill>
        <p:spPr>
          <a:xfrm>
            <a:off x="5029200" y="285750"/>
            <a:ext cx="4114800" cy="485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24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Speed of light in a vacuum: </a:t>
                </a:r>
              </a:p>
              <a:p>
                <a:pPr lvl="1"/>
                <a14:m>
                  <m:oMath xmlns:m="http://schemas.openxmlformats.org/officeDocument/2006/math">
                    <m:r>
                      <a:rPr lang="en-US" i="1" dirty="0" smtClean="0">
                        <a:latin typeface="Cambria Math"/>
                      </a:rPr>
                      <m:t>𝑐</m:t>
                    </m:r>
                    <m:r>
                      <a:rPr lang="en-US" i="1" dirty="0" smtClean="0">
                        <a:latin typeface="Cambria Math"/>
                      </a:rPr>
                      <m:t>=3.00×</m:t>
                    </m:r>
                    <m:sSup>
                      <m:sSupPr>
                        <m:ctrlPr>
                          <a:rPr lang="en-US" b="0" i="1" dirty="0" smtClean="0">
                            <a:latin typeface="Cambria Math" panose="02040503050406030204" pitchFamily="18" charset="0"/>
                          </a:rPr>
                        </m:ctrlPr>
                      </m:sSupPr>
                      <m:e>
                        <m:r>
                          <a:rPr lang="en-US" i="1" dirty="0" smtClean="0">
                            <a:latin typeface="Cambria Math"/>
                          </a:rPr>
                          <m:t>10</m:t>
                        </m:r>
                      </m:e>
                      <m:sup>
                        <m:r>
                          <a:rPr lang="en-US" b="0" i="0" dirty="0" smtClean="0">
                            <a:latin typeface="Cambria Math"/>
                          </a:rPr>
                          <m:t>8</m:t>
                        </m:r>
                      </m:sup>
                    </m:sSup>
                  </m:oMath>
                </a14:m>
                <a:r>
                  <a:rPr lang="en-US" dirty="0"/>
                  <a:t> m/s</a:t>
                </a:r>
              </a:p>
              <a:p>
                <a:r>
                  <a:rPr lang="en-US" dirty="0"/>
                  <a:t>Light travels slower through materials due to light hitting, absorbed by, emitted by, and scattered by atoms.</a:t>
                </a:r>
              </a:p>
              <a:p>
                <a:endParaRPr lang="en-US" dirty="0"/>
              </a:p>
              <a:p>
                <a:r>
                  <a:rPr lang="en-US" dirty="0"/>
                  <a:t>Index of Refraction</a:t>
                </a:r>
              </a:p>
              <a:p>
                <a:pPr lvl="1"/>
                <a:r>
                  <a:rPr lang="en-US" dirty="0"/>
                  <a:t>Number to indicate relative speed of light in a material</a:t>
                </a:r>
              </a:p>
              <a:p>
                <a:pPr marL="393192"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𝑛</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num>
                        <m:den>
                          <m:r>
                            <a:rPr lang="en-US" b="0" i="1" smtClean="0">
                              <a:latin typeface="Cambria Math"/>
                            </a:rPr>
                            <m:t>𝑣</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a:stretch>
              </a:blipFill>
            </p:spPr>
            <p:txBody>
              <a:bodyPr/>
              <a:lstStyle/>
              <a:p>
                <a:r>
                  <a:rPr lang="en-US">
                    <a:noFill/>
                  </a:rPr>
                  <a:t> </a:t>
                </a:r>
              </a:p>
            </p:txBody>
          </p:sp>
        </mc:Fallback>
      </mc:AlternateContent>
    </p:spTree>
    <p:extLst>
      <p:ext uri="{BB962C8B-B14F-4D97-AF65-F5344CB8AC3E}">
        <p14:creationId xmlns:p14="http://schemas.microsoft.com/office/powerpoint/2010/main" val="366478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endParaRPr lang="en-US" sz="3200" dirty="0"/>
          </a:p>
        </p:txBody>
      </p:sp>
      <p:sp>
        <p:nvSpPr>
          <p:cNvPr id="3" name="Content Placeholder 2"/>
          <p:cNvSpPr>
            <a:spLocks noGrp="1"/>
          </p:cNvSpPr>
          <p:nvPr>
            <p:ph sz="half" idx="1"/>
          </p:nvPr>
        </p:nvSpPr>
        <p:spPr>
          <a:xfrm>
            <a:off x="0" y="1440064"/>
            <a:ext cx="5562600" cy="3326130"/>
          </a:xfrm>
        </p:spPr>
        <p:txBody>
          <a:bodyPr/>
          <a:lstStyle/>
          <a:p>
            <a:r>
              <a:rPr lang="en-US" dirty="0"/>
              <a:t>When light hits the surface of a material part of it is reflected</a:t>
            </a:r>
          </a:p>
          <a:p>
            <a:r>
              <a:rPr lang="en-US" dirty="0"/>
              <a:t>The other part goes into the material</a:t>
            </a:r>
          </a:p>
          <a:p>
            <a:r>
              <a:rPr lang="en-US" dirty="0"/>
              <a:t>The transmitted part is bent (</a:t>
            </a:r>
            <a:r>
              <a:rPr lang="en-US" b="1" i="1" dirty="0"/>
              <a:t>refracted</a:t>
            </a:r>
            <a:r>
              <a:rPr lang="en-US" dirty="0"/>
              <a:t>)</a:t>
            </a:r>
          </a:p>
        </p:txBody>
      </p:sp>
      <p:pic>
        <p:nvPicPr>
          <p:cNvPr id="4" name="Picture 3" descr="F26.02.jpg"/>
          <p:cNvPicPr>
            <a:picLocks noChangeAspect="1"/>
          </p:cNvPicPr>
          <p:nvPr/>
        </p:nvPicPr>
        <p:blipFill>
          <a:blip r:embed="rId3" cstate="print"/>
          <a:stretch>
            <a:fillRect/>
          </a:stretch>
        </p:blipFill>
        <p:spPr>
          <a:xfrm>
            <a:off x="5638800" y="895350"/>
            <a:ext cx="3352800" cy="3977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4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11-03 The Laws of Reflection and Refraction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85000" lnSpcReduction="20000"/>
              </a:bodyPr>
              <a:lstStyle/>
              <a:p>
                <a:r>
                  <a:rPr lang="en-US" dirty="0"/>
                  <a:t>Snell’s Law (The Law of Refraction)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m:oMathPara>
                </a14:m>
                <a:endParaRPr lang="en-US" dirty="0"/>
              </a:p>
              <a:p>
                <a:r>
                  <a:rPr lang="en-US" dirty="0"/>
                  <a:t>Where</a:t>
                </a:r>
              </a:p>
              <a:p>
                <a:pPr lvl="1"/>
                <a:r>
                  <a:rPr lang="en-US" dirty="0"/>
                  <a:t>n</a:t>
                </a:r>
                <a:r>
                  <a:rPr lang="en-US" baseline="-25000" dirty="0"/>
                  <a:t>1</a:t>
                </a:r>
                <a:r>
                  <a:rPr lang="en-US" dirty="0"/>
                  <a:t> = index of refraction of incident medium</a:t>
                </a:r>
              </a:p>
              <a:p>
                <a:pPr lvl="1"/>
                <a:r>
                  <a:rPr lang="en-US" dirty="0"/>
                  <a:t>n</a:t>
                </a:r>
                <a:r>
                  <a:rPr lang="en-US" baseline="-25000" dirty="0"/>
                  <a:t>2</a:t>
                </a:r>
                <a:r>
                  <a:rPr lang="en-US" dirty="0"/>
                  <a:t> = index of refraction of second medium</a:t>
                </a:r>
              </a:p>
              <a:p>
                <a:pPr lvl="1"/>
                <a:r>
                  <a:rPr lang="el-GR" dirty="0"/>
                  <a:t>θ</a:t>
                </a:r>
                <a:r>
                  <a:rPr lang="el-GR" baseline="-25000" dirty="0"/>
                  <a:t>1</a:t>
                </a:r>
                <a:r>
                  <a:rPr lang="en-US" dirty="0"/>
                  <a:t> = angle of incidence (measured to normal)</a:t>
                </a:r>
              </a:p>
              <a:p>
                <a:pPr lvl="1"/>
                <a:r>
                  <a:rPr lang="el-GR" dirty="0"/>
                  <a:t>θ</a:t>
                </a:r>
                <a:r>
                  <a:rPr lang="en-US" baseline="-25000" dirty="0"/>
                  <a:t>2</a:t>
                </a:r>
                <a:r>
                  <a:rPr lang="en-US" dirty="0"/>
                  <a:t> = angle of refraction (measured to normal)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813" t="-1647" r="-2033"/>
                </a:stretch>
              </a:blipFill>
            </p:spPr>
            <p:txBody>
              <a:bodyPr/>
              <a:lstStyle/>
              <a:p>
                <a:r>
                  <a:rPr lang="en-US">
                    <a:noFill/>
                  </a:rPr>
                  <a:t> </a:t>
                </a:r>
              </a:p>
            </p:txBody>
          </p:sp>
        </mc:Fallback>
      </mc:AlternateContent>
      <p:pic>
        <p:nvPicPr>
          <p:cNvPr id="7" name="Content Placeholder 6" descr="F26.02.jpg"/>
          <p:cNvPicPr>
            <a:picLocks noGrp="1" noChangeAspect="1"/>
          </p:cNvPicPr>
          <p:nvPr>
            <p:ph sz="half" idx="2"/>
          </p:nvPr>
        </p:nvPicPr>
        <p:blipFill>
          <a:blip r:embed="rId4" cstate="print"/>
          <a:stretch>
            <a:fillRect/>
          </a:stretch>
        </p:blipFill>
        <p:spPr>
          <a:xfrm>
            <a:off x="5399132" y="785713"/>
            <a:ext cx="3287669" cy="4254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2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11-03 The Laws of Reflection and Refraction</a:t>
            </a:r>
            <a:endParaRPr lang="en-US" sz="3200"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sz="2000" dirty="0"/>
                  <a:t>You shine a laser into a piece of clear material.  The angle of incidence is 35°.  You measure the angle of refraction as 26°.  What is the material?</a:t>
                </a:r>
              </a:p>
              <a:p>
                <a:pPr lvl="1"/>
                <a:r>
                  <a:rPr lang="en-US" sz="2000" dirty="0"/>
                  <a:t>Ice </a:t>
                </a:r>
              </a:p>
              <a:p>
                <a:r>
                  <a:rPr lang="en-US" sz="2000" dirty="0"/>
                  <a:t>What is the speed of light in the material?</a:t>
                </a:r>
              </a:p>
              <a:p>
                <a:pPr lvl="1"/>
                <a14:m>
                  <m:oMath xmlns:m="http://schemas.openxmlformats.org/officeDocument/2006/math">
                    <m:r>
                      <a:rPr lang="en-US" sz="2000" i="1" dirty="0" smtClean="0">
                        <a:latin typeface="Cambria Math"/>
                        <a:sym typeface="Wingdings" pitchFamily="2" charset="2"/>
                      </a:rPr>
                      <m:t>𝑣</m:t>
                    </m:r>
                    <m:r>
                      <a:rPr lang="en-US" sz="2000" i="1" dirty="0" smtClean="0">
                        <a:latin typeface="Cambria Math"/>
                        <a:sym typeface="Wingdings" pitchFamily="2" charset="2"/>
                      </a:rPr>
                      <m:t>=2.29×</m:t>
                    </m:r>
                    <m:sSup>
                      <m:sSupPr>
                        <m:ctrlPr>
                          <a:rPr lang="en-US" sz="2000" b="0" i="1" dirty="0" smtClean="0">
                            <a:latin typeface="Cambria Math" panose="02040503050406030204" pitchFamily="18" charset="0"/>
                            <a:sym typeface="Wingdings" pitchFamily="2" charset="2"/>
                          </a:rPr>
                        </m:ctrlPr>
                      </m:sSupPr>
                      <m:e>
                        <m:r>
                          <a:rPr lang="en-US" sz="2000" i="1" dirty="0" smtClean="0">
                            <a:latin typeface="Cambria Math"/>
                            <a:sym typeface="Wingdings" pitchFamily="2" charset="2"/>
                          </a:rPr>
                          <m:t>10</m:t>
                        </m:r>
                      </m:e>
                      <m:sup>
                        <m:r>
                          <a:rPr lang="en-US" sz="2000" b="0" i="1" dirty="0" smtClean="0">
                            <a:latin typeface="Cambria Math"/>
                            <a:sym typeface="Wingdings" pitchFamily="2" charset="2"/>
                          </a:rPr>
                          <m:t>8</m:t>
                        </m:r>
                      </m:sup>
                    </m:sSup>
                  </m:oMath>
                </a14:m>
                <a:r>
                  <a:rPr lang="en-US" sz="2000" dirty="0">
                    <a:sym typeface="Wingdings" pitchFamily="2" charset="2"/>
                  </a:rPr>
                  <a:t> m/s</a:t>
                </a:r>
                <a:endParaRPr lang="en-US" sz="20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1">
                <a:blip r:embed="rId3"/>
                <a:stretch>
                  <a:fillRect l="-399" t="-833"/>
                </a:stretch>
              </a:blipFill>
            </p:spPr>
            <p:txBody>
              <a:bodyPr/>
              <a:lstStyle/>
              <a:p>
                <a:r>
                  <a:rPr lang="en-US">
                    <a:noFill/>
                  </a:rPr>
                  <a:t> </a:t>
                </a:r>
              </a:p>
            </p:txBody>
          </p:sp>
        </mc:Fallback>
      </mc:AlternateContent>
      <p:pic>
        <p:nvPicPr>
          <p:cNvPr id="7" name="Picture 6" descr="F26.01.jpg"/>
          <p:cNvPicPr>
            <a:picLocks noChangeAspect="1"/>
          </p:cNvPicPr>
          <p:nvPr/>
        </p:nvPicPr>
        <p:blipFill>
          <a:blip r:embed="rId4" cstate="print"/>
          <a:srcRect l="3659" t="22222" r="57317" b="13889"/>
          <a:stretch>
            <a:fillRect/>
          </a:stretch>
        </p:blipFill>
        <p:spPr>
          <a:xfrm>
            <a:off x="5105401" y="3143250"/>
            <a:ext cx="3710609" cy="2000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55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normAutofit/>
          </a:bodyPr>
          <a:lstStyle/>
          <a:p>
            <a:endParaRPr lang="en-US" dirty="0"/>
          </a:p>
        </p:txBody>
      </p:sp>
      <p:sp>
        <p:nvSpPr>
          <p:cNvPr id="2" name="Title 1"/>
          <p:cNvSpPr>
            <a:spLocks noGrp="1"/>
          </p:cNvSpPr>
          <p:nvPr>
            <p:ph type="title"/>
          </p:nvPr>
        </p:nvSpPr>
        <p:spPr/>
        <p:txBody>
          <a:bodyPr/>
          <a:lstStyle/>
          <a:p>
            <a:r>
              <a:rPr lang="en-US" dirty="0"/>
              <a:t>11-03 Homework</a:t>
            </a:r>
          </a:p>
        </p:txBody>
      </p:sp>
      <p:sp>
        <p:nvSpPr>
          <p:cNvPr id="3" name="Content Placeholder 2"/>
          <p:cNvSpPr>
            <a:spLocks noGrp="1"/>
          </p:cNvSpPr>
          <p:nvPr>
            <p:ph sz="half" idx="1"/>
          </p:nvPr>
        </p:nvSpPr>
        <p:spPr/>
        <p:txBody>
          <a:bodyPr>
            <a:normAutofit/>
          </a:bodyPr>
          <a:lstStyle/>
          <a:p>
            <a:r>
              <a:rPr lang="en-US" dirty="0"/>
              <a:t>Let your answers reflect the truth.</a:t>
            </a:r>
          </a:p>
          <a:p>
            <a:endParaRPr lang="en-US" dirty="0"/>
          </a:p>
          <a:p>
            <a:r>
              <a:rPr lang="en-US" dirty="0"/>
              <a:t>Read 25.4, 25.5</a:t>
            </a:r>
          </a:p>
          <a:p>
            <a:endParaRPr lang="en-US" dirty="0"/>
          </a:p>
        </p:txBody>
      </p:sp>
    </p:spTree>
    <p:extLst>
      <p:ext uri="{BB962C8B-B14F-4D97-AF65-F5344CB8AC3E}">
        <p14:creationId xmlns:p14="http://schemas.microsoft.com/office/powerpoint/2010/main" val="24400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13B3-758C-4DE0-A181-4F2D36CCF3E4}"/>
              </a:ext>
            </a:extLst>
          </p:cNvPr>
          <p:cNvSpPr>
            <a:spLocks noGrp="1"/>
          </p:cNvSpPr>
          <p:nvPr>
            <p:ph type="title"/>
          </p:nvPr>
        </p:nvSpPr>
        <p:spPr/>
        <p:txBody>
          <a:bodyPr/>
          <a:lstStyle/>
          <a:p>
            <a:r>
              <a:rPr lang="en-US" sz="4800" dirty="0"/>
              <a:t>11-01 Maxwell’s Equations and Production of EM Waves</a:t>
            </a:r>
          </a:p>
        </p:txBody>
      </p:sp>
      <p:sp>
        <p:nvSpPr>
          <p:cNvPr id="3" name="Text Placeholder 2">
            <a:extLst>
              <a:ext uri="{FF2B5EF4-FFF2-40B4-BE49-F238E27FC236}">
                <a16:creationId xmlns:a16="http://schemas.microsoft.com/office/drawing/2014/main" id="{8F359CCF-9AAC-420B-92EA-F637A338BEBC}"/>
              </a:ext>
            </a:extLst>
          </p:cNvPr>
          <p:cNvSpPr>
            <a:spLocks noGrp="1"/>
          </p:cNvSpPr>
          <p:nvPr>
            <p:ph type="body" idx="1"/>
          </p:nvPr>
        </p:nvSpPr>
        <p:spPr/>
        <p:txBody>
          <a:bodyPr>
            <a:normAutofit lnSpcReduction="10000"/>
          </a:bodyPr>
          <a:lstStyle/>
          <a:p>
            <a:r>
              <a:rPr lang="en-US" dirty="0"/>
              <a:t>In this lesson you will…</a:t>
            </a:r>
          </a:p>
          <a:p>
            <a:r>
              <a:rPr lang="en-US" dirty="0"/>
              <a:t>• Restate Maxwell’s equations. </a:t>
            </a:r>
          </a:p>
          <a:p>
            <a:r>
              <a:rPr lang="en-US" dirty="0"/>
              <a:t>• Describe the electric and magnetic waves as they move out from a source, such as an AC generator.</a:t>
            </a:r>
          </a:p>
          <a:p>
            <a:r>
              <a:rPr lang="en-US" dirty="0"/>
              <a:t>• Explain the mathematical relationship between the magnetic field strength and the electrical field strength.</a:t>
            </a:r>
          </a:p>
          <a:p>
            <a:r>
              <a:rPr lang="en-US" dirty="0"/>
              <a:t>• Calculate the maximum strength of the magnetic field in an electromagnetic wave, given the maximum electric field strength.</a:t>
            </a:r>
          </a:p>
        </p:txBody>
      </p:sp>
    </p:spTree>
    <p:extLst>
      <p:ext uri="{BB962C8B-B14F-4D97-AF65-F5344CB8AC3E}">
        <p14:creationId xmlns:p14="http://schemas.microsoft.com/office/powerpoint/2010/main" val="3544606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7982-99D6-4631-8A12-A7B769249F41}"/>
              </a:ext>
            </a:extLst>
          </p:cNvPr>
          <p:cNvSpPr>
            <a:spLocks noGrp="1"/>
          </p:cNvSpPr>
          <p:nvPr>
            <p:ph type="title"/>
          </p:nvPr>
        </p:nvSpPr>
        <p:spPr/>
        <p:txBody>
          <a:bodyPr/>
          <a:lstStyle/>
          <a:p>
            <a:r>
              <a:rPr lang="en-US" dirty="0"/>
              <a:t>11-04 Total Internal Reflection</a:t>
            </a:r>
          </a:p>
        </p:txBody>
      </p:sp>
      <p:sp>
        <p:nvSpPr>
          <p:cNvPr id="3" name="Text Placeholder 2">
            <a:extLst>
              <a:ext uri="{FF2B5EF4-FFF2-40B4-BE49-F238E27FC236}">
                <a16:creationId xmlns:a16="http://schemas.microsoft.com/office/drawing/2014/main" id="{03D00BA9-6525-4E10-9359-9FDA0AB3B71D}"/>
              </a:ext>
            </a:extLst>
          </p:cNvPr>
          <p:cNvSpPr>
            <a:spLocks noGrp="1"/>
          </p:cNvSpPr>
          <p:nvPr>
            <p:ph type="body" idx="1"/>
          </p:nvPr>
        </p:nvSpPr>
        <p:spPr/>
        <p:txBody>
          <a:bodyPr/>
          <a:lstStyle/>
          <a:p>
            <a:r>
              <a:rPr lang="en-US" dirty="0"/>
              <a:t>In this lesson you will…</a:t>
            </a:r>
          </a:p>
          <a:p>
            <a:r>
              <a:rPr lang="en-US" dirty="0"/>
              <a:t>• Explain the phenomenon of total internal reflection.</a:t>
            </a:r>
          </a:p>
          <a:p>
            <a:r>
              <a:rPr lang="en-US" dirty="0"/>
              <a:t>• Describe the workings and uses of fiber optics.</a:t>
            </a:r>
          </a:p>
          <a:p>
            <a:r>
              <a:rPr lang="en-US" dirty="0"/>
              <a:t>• Analyze the reason for the sparkle of diamonds.</a:t>
            </a:r>
          </a:p>
          <a:p>
            <a:r>
              <a:rPr lang="en-US" dirty="0"/>
              <a:t>• Explain the phenomenon of dispersion and discuss its advantages and disadvantages.</a:t>
            </a:r>
          </a:p>
        </p:txBody>
      </p:sp>
    </p:spTree>
    <p:extLst>
      <p:ext uri="{BB962C8B-B14F-4D97-AF65-F5344CB8AC3E}">
        <p14:creationId xmlns:p14="http://schemas.microsoft.com/office/powerpoint/2010/main" val="4038178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Total Internal Reflection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0" y="1440064"/>
                <a:ext cx="6019800" cy="3570086"/>
              </a:xfrm>
            </p:spPr>
            <p:txBody>
              <a:bodyPr>
                <a:normAutofit fontScale="85000" lnSpcReduction="10000"/>
              </a:bodyPr>
              <a:lstStyle/>
              <a:p>
                <a:r>
                  <a:rPr lang="en-US" dirty="0"/>
                  <a:t>Total Internal Reflection</a:t>
                </a:r>
              </a:p>
              <a:p>
                <a:pPr lvl="1"/>
                <a:r>
                  <a:rPr lang="en-US" dirty="0"/>
                  <a:t>When light hits a interface between two types of media with different indices of refractions</a:t>
                </a:r>
              </a:p>
              <a:p>
                <a:pPr lvl="2"/>
                <a:r>
                  <a:rPr lang="en-US" dirty="0"/>
                  <a:t>Some is reflected</a:t>
                </a:r>
              </a:p>
              <a:p>
                <a:pPr lvl="2"/>
                <a:r>
                  <a:rPr lang="en-US" dirty="0"/>
                  <a:t>Some is refracted</a:t>
                </a:r>
              </a:p>
              <a:p>
                <a:pPr lvl="1"/>
                <a:r>
                  <a:rPr lang="en-US" dirty="0"/>
                  <a:t>Critical angle</a:t>
                </a:r>
              </a:p>
              <a:p>
                <a:pPr lvl="2"/>
                <a:r>
                  <a:rPr lang="en-US" dirty="0"/>
                  <a:t>Angle of incidence where refracted angle is 90</a:t>
                </a:r>
                <a14:m>
                  <m:oMath xmlns:m="http://schemas.openxmlformats.org/officeDocument/2006/math">
                    <m:r>
                      <a:rPr lang="en-US" b="0" i="1" smtClean="0">
                        <a:latin typeface="Cambria Math"/>
                      </a:rPr>
                      <m:t>°</m:t>
                    </m:r>
                  </m:oMath>
                </a14:m>
                <a:endParaRPr lang="en-US" dirty="0"/>
              </a:p>
              <a:p>
                <a:pPr lvl="2"/>
                <a:r>
                  <a:rPr lang="en-US" dirty="0"/>
                  <a:t>Angles of incidence larger than this cause the refracted angle to be inside the material. This can’t happen, so no refraction occurs.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0" y="1440064"/>
                <a:ext cx="6019800" cy="3570086"/>
              </a:xfrm>
              <a:blipFill rotWithShape="1">
                <a:blip r:embed="rId3"/>
                <a:stretch>
                  <a:fillRect l="-607" t="-1706" r="-1113" b="-341"/>
                </a:stretch>
              </a:blipFill>
            </p:spPr>
            <p:txBody>
              <a:bodyPr/>
              <a:lstStyle/>
              <a:p>
                <a:r>
                  <a:rPr lang="en-US">
                    <a:noFill/>
                  </a:rPr>
                  <a:t> </a:t>
                </a:r>
              </a:p>
            </p:txBody>
          </p:sp>
        </mc:Fallback>
      </mc:AlternateContent>
      <p:pic>
        <p:nvPicPr>
          <p:cNvPr id="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b="34000"/>
          <a:stretch/>
        </p:blipFill>
        <p:spPr bwMode="auto">
          <a:xfrm>
            <a:off x="6172200" y="1284900"/>
            <a:ext cx="2209800" cy="382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5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Total Internal Reflection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Critical angle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r>
                      <a:rPr lang="en-US" b="0" i="1" smtClean="0">
                        <a:latin typeface="Cambria Math"/>
                      </a:rPr>
                      <m:t>=90°</m:t>
                    </m:r>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90°</m:t>
                        </m:r>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a14:m>
                <a:endParaRPr lang="en-US" dirty="0"/>
              </a:p>
              <a:p>
                <a:pPr lvl="2"/>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rPr>
                      <m:t>&gt;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355" t="-1318"/>
                </a:stretch>
              </a:blipFill>
            </p:spPr>
            <p:txBody>
              <a:bodyPr/>
              <a:lstStyle/>
              <a:p>
                <a:r>
                  <a:rPr lang="en-US">
                    <a:noFill/>
                  </a:rPr>
                  <a:t> </a:t>
                </a:r>
              </a:p>
            </p:txBody>
          </p:sp>
        </mc:Fallback>
      </mc:AlternateContent>
      <p:pic>
        <p:nvPicPr>
          <p:cNvPr id="5"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37356" b="3666"/>
          <a:stretch/>
        </p:blipFill>
        <p:spPr bwMode="auto">
          <a:xfrm>
            <a:off x="5867401" y="1451138"/>
            <a:ext cx="2373379" cy="367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60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Total Internal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What is the critical angle from cubic zirconia (n=2.16) to air? Will an angle of </a:t>
                </a:r>
                <a14:m>
                  <m:oMath xmlns:m="http://schemas.openxmlformats.org/officeDocument/2006/math">
                    <m:r>
                      <a:rPr lang="en-US" b="0" i="1" smtClean="0">
                        <a:latin typeface="Cambria Math"/>
                      </a:rPr>
                      <m:t>25°</m:t>
                    </m:r>
                  </m:oMath>
                </a14:m>
                <a:r>
                  <a:rPr lang="en-US" dirty="0"/>
                  <a:t> produce total internal reflection?</a:t>
                </a:r>
              </a:p>
              <a:p>
                <a:r>
                  <a:rPr lang="en-US" dirty="0"/>
                  <a:t>27.7</a:t>
                </a:r>
                <a14:m>
                  <m:oMath xmlns:m="http://schemas.openxmlformats.org/officeDocument/2006/math">
                    <m:r>
                      <a:rPr lang="en-US" b="0" i="1" smtClean="0">
                        <a:latin typeface="Cambria Math"/>
                      </a:rPr>
                      <m:t>°</m:t>
                    </m:r>
                  </m:oMath>
                </a14:m>
                <a:endParaRPr lang="en-US" b="0" dirty="0"/>
              </a:p>
              <a:p>
                <a:r>
                  <a:rPr lang="en-US" dirty="0"/>
                  <a:t>No</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a:stretch>
              </a:blipFill>
            </p:spPr>
            <p:txBody>
              <a:bodyPr/>
              <a:lstStyle/>
              <a:p>
                <a:r>
                  <a:rPr lang="en-US">
                    <a:noFill/>
                  </a:rPr>
                  <a:t> </a:t>
                </a:r>
              </a:p>
            </p:txBody>
          </p:sp>
        </mc:Fallback>
      </mc:AlternateContent>
    </p:spTree>
    <p:extLst>
      <p:ext uri="{BB962C8B-B14F-4D97-AF65-F5344CB8AC3E}">
        <p14:creationId xmlns:p14="http://schemas.microsoft.com/office/powerpoint/2010/main" val="17401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505" y="994410"/>
            <a:ext cx="3456495" cy="4149090"/>
          </a:xfrm>
          <a:prstGeom prst="rect">
            <a:avLst/>
          </a:prstGeom>
        </p:spPr>
      </p:pic>
      <p:sp>
        <p:nvSpPr>
          <p:cNvPr id="2" name="Title 1"/>
          <p:cNvSpPr>
            <a:spLocks noGrp="1"/>
          </p:cNvSpPr>
          <p:nvPr>
            <p:ph type="title"/>
          </p:nvPr>
        </p:nvSpPr>
        <p:spPr/>
        <p:txBody>
          <a:bodyPr>
            <a:normAutofit/>
          </a:bodyPr>
          <a:lstStyle/>
          <a:p>
            <a:r>
              <a:rPr lang="en-US" dirty="0"/>
              <a:t>11-04 Total Internal Reflection</a:t>
            </a:r>
          </a:p>
        </p:txBody>
      </p:sp>
      <p:sp>
        <p:nvSpPr>
          <p:cNvPr id="3" name="Content Placeholder 2"/>
          <p:cNvSpPr>
            <a:spLocks noGrp="1"/>
          </p:cNvSpPr>
          <p:nvPr>
            <p:ph sz="half" idx="1"/>
          </p:nvPr>
        </p:nvSpPr>
        <p:spPr/>
        <p:txBody>
          <a:bodyPr>
            <a:normAutofit fontScale="85000" lnSpcReduction="20000"/>
          </a:bodyPr>
          <a:lstStyle/>
          <a:p>
            <a:r>
              <a:rPr lang="en-US" dirty="0"/>
              <a:t>Uses of total internal reflection</a:t>
            </a:r>
          </a:p>
          <a:p>
            <a:pPr lvl="1"/>
            <a:r>
              <a:rPr lang="en-US" dirty="0"/>
              <a:t>Fiber optics for </a:t>
            </a:r>
          </a:p>
          <a:p>
            <a:pPr lvl="2"/>
            <a:r>
              <a:rPr lang="en-US" dirty="0"/>
              <a:t>Endoscopes</a:t>
            </a:r>
          </a:p>
          <a:p>
            <a:pPr lvl="2"/>
            <a:r>
              <a:rPr lang="en-US" dirty="0"/>
              <a:t>Telecommunications</a:t>
            </a:r>
          </a:p>
          <a:p>
            <a:pPr lvl="2"/>
            <a:r>
              <a:rPr lang="en-US" dirty="0"/>
              <a:t>Decorations</a:t>
            </a:r>
          </a:p>
          <a:p>
            <a:pPr lvl="1"/>
            <a:r>
              <a:rPr lang="en-US" dirty="0"/>
              <a:t>Binoculars/telescopes</a:t>
            </a:r>
          </a:p>
          <a:p>
            <a:pPr lvl="2"/>
            <a:r>
              <a:rPr lang="en-US" dirty="0"/>
              <a:t>Makes them shorter</a:t>
            </a:r>
          </a:p>
          <a:p>
            <a:pPr lvl="1"/>
            <a:r>
              <a:rPr lang="en-US" dirty="0"/>
              <a:t>Reflectors</a:t>
            </a:r>
          </a:p>
          <a:p>
            <a:pPr lvl="1"/>
            <a:r>
              <a:rPr lang="en-US" dirty="0"/>
              <a:t>Gemstones</a:t>
            </a:r>
          </a:p>
          <a:p>
            <a:pPr lvl="2"/>
            <a:r>
              <a:rPr lang="en-US" dirty="0"/>
              <a:t>Cut so that light only exits at certain places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81400" y="1733550"/>
            <a:ext cx="2949536" cy="2360295"/>
          </a:xfrm>
        </p:spPr>
      </p:pic>
    </p:spTree>
    <p:extLst>
      <p:ext uri="{BB962C8B-B14F-4D97-AF65-F5344CB8AC3E}">
        <p14:creationId xmlns:p14="http://schemas.microsoft.com/office/powerpoint/2010/main" val="24328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Total Internal Reflection</a:t>
            </a:r>
          </a:p>
        </p:txBody>
      </p:sp>
      <p:sp>
        <p:nvSpPr>
          <p:cNvPr id="3" name="Content Placeholder 2"/>
          <p:cNvSpPr>
            <a:spLocks noGrp="1"/>
          </p:cNvSpPr>
          <p:nvPr>
            <p:ph sz="half" idx="1"/>
          </p:nvPr>
        </p:nvSpPr>
        <p:spPr/>
        <p:txBody>
          <a:bodyPr>
            <a:normAutofit fontScale="92500"/>
          </a:bodyPr>
          <a:lstStyle/>
          <a:p>
            <a:r>
              <a:rPr lang="en-US" dirty="0"/>
              <a:t>Dispersion</a:t>
            </a:r>
          </a:p>
          <a:p>
            <a:pPr lvl="1"/>
            <a:r>
              <a:rPr lang="en-US" dirty="0"/>
              <a:t>Each wavelength of light has a different index of refraction</a:t>
            </a:r>
          </a:p>
          <a:p>
            <a:pPr lvl="1"/>
            <a:r>
              <a:rPr lang="en-US" dirty="0"/>
              <a:t>Red — lowest</a:t>
            </a:r>
          </a:p>
          <a:p>
            <a:pPr lvl="1"/>
            <a:r>
              <a:rPr lang="en-US" dirty="0"/>
              <a:t>Violet — highest</a:t>
            </a:r>
          </a:p>
          <a:p>
            <a:pPr lvl="1"/>
            <a:r>
              <a:rPr lang="en-US" dirty="0"/>
              <a:t>When light is refracted, the violet bends more than red, which splits the colors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85913"/>
            <a:ext cx="4495800" cy="3034665"/>
          </a:xfrm>
        </p:spPr>
      </p:pic>
    </p:spTree>
    <p:extLst>
      <p:ext uri="{BB962C8B-B14F-4D97-AF65-F5344CB8AC3E}">
        <p14:creationId xmlns:p14="http://schemas.microsoft.com/office/powerpoint/2010/main" val="41244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Total Internal Reflection</a:t>
            </a:r>
          </a:p>
        </p:txBody>
      </p:sp>
      <p:sp>
        <p:nvSpPr>
          <p:cNvPr id="3" name="Content Placeholder 2"/>
          <p:cNvSpPr>
            <a:spLocks noGrp="1"/>
          </p:cNvSpPr>
          <p:nvPr>
            <p:ph sz="half" idx="1"/>
          </p:nvPr>
        </p:nvSpPr>
        <p:spPr/>
        <p:txBody>
          <a:bodyPr>
            <a:normAutofit/>
          </a:bodyPr>
          <a:lstStyle/>
          <a:p>
            <a:r>
              <a:rPr lang="en-US" sz="2000" dirty="0"/>
              <a:t>Rainbows</a:t>
            </a:r>
          </a:p>
          <a:p>
            <a:pPr lvl="1"/>
            <a:r>
              <a:rPr lang="en-US" sz="2000" dirty="0"/>
              <a:t>Dispersion by refraction with internal reflection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 y="2503170"/>
            <a:ext cx="3352800" cy="264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7390"/>
          <a:stretch/>
        </p:blipFill>
        <p:spPr bwMode="auto">
          <a:xfrm>
            <a:off x="5257800" y="-26904"/>
            <a:ext cx="3886200" cy="5164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1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0"/>
            <a:ext cx="10160000" cy="5143500"/>
          </a:xfrm>
          <a:prstGeom prst="rect">
            <a:avLst/>
          </a:prstGeom>
        </p:spPr>
      </p:pic>
    </p:spTree>
    <p:extLst>
      <p:ext uri="{BB962C8B-B14F-4D97-AF65-F5344CB8AC3E}">
        <p14:creationId xmlns:p14="http://schemas.microsoft.com/office/powerpoint/2010/main" val="3152852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Homework</a:t>
            </a:r>
          </a:p>
        </p:txBody>
      </p:sp>
      <p:sp>
        <p:nvSpPr>
          <p:cNvPr id="3" name="Content Placeholder 2"/>
          <p:cNvSpPr>
            <a:spLocks noGrp="1"/>
          </p:cNvSpPr>
          <p:nvPr>
            <p:ph sz="half" idx="1"/>
          </p:nvPr>
        </p:nvSpPr>
        <p:spPr/>
        <p:txBody>
          <a:bodyPr>
            <a:normAutofit/>
          </a:bodyPr>
          <a:lstStyle/>
          <a:p>
            <a:r>
              <a:rPr lang="en-US" dirty="0"/>
              <a:t>“I have set my rainbow in the clouds, and it will be the sign of the covenant between me and the earth.” Genesis 9:13</a:t>
            </a:r>
          </a:p>
          <a:p>
            <a:endParaRPr lang="en-US" dirty="0"/>
          </a:p>
          <a:p>
            <a:r>
              <a:rPr lang="en-US" dirty="0"/>
              <a:t>Read 25.6</a:t>
            </a:r>
          </a:p>
        </p:txBody>
      </p:sp>
      <p:pic>
        <p:nvPicPr>
          <p:cNvPr id="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31933" y="0"/>
            <a:ext cx="4612067" cy="5143500"/>
          </a:xfrm>
          <a:prstGeom prst="rect">
            <a:avLst/>
          </a:prstGeom>
        </p:spPr>
      </p:pic>
    </p:spTree>
    <p:extLst>
      <p:ext uri="{BB962C8B-B14F-4D97-AF65-F5344CB8AC3E}">
        <p14:creationId xmlns:p14="http://schemas.microsoft.com/office/powerpoint/2010/main" val="168292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C60A-79B3-40D4-8B11-2CC229013659}"/>
              </a:ext>
            </a:extLst>
          </p:cNvPr>
          <p:cNvSpPr>
            <a:spLocks noGrp="1"/>
          </p:cNvSpPr>
          <p:nvPr>
            <p:ph type="title"/>
          </p:nvPr>
        </p:nvSpPr>
        <p:spPr/>
        <p:txBody>
          <a:bodyPr/>
          <a:lstStyle/>
          <a:p>
            <a:r>
              <a:rPr lang="en-US" dirty="0"/>
              <a:t>11-05 Image Formation by Lenses</a:t>
            </a:r>
          </a:p>
        </p:txBody>
      </p:sp>
      <p:sp>
        <p:nvSpPr>
          <p:cNvPr id="3" name="Text Placeholder 2">
            <a:extLst>
              <a:ext uri="{FF2B5EF4-FFF2-40B4-BE49-F238E27FC236}">
                <a16:creationId xmlns:a16="http://schemas.microsoft.com/office/drawing/2014/main" id="{FAA47DAD-499F-4156-8638-06D610DA2A3E}"/>
              </a:ext>
            </a:extLst>
          </p:cNvPr>
          <p:cNvSpPr>
            <a:spLocks noGrp="1"/>
          </p:cNvSpPr>
          <p:nvPr>
            <p:ph type="body" idx="1"/>
          </p:nvPr>
        </p:nvSpPr>
        <p:spPr/>
        <p:txBody>
          <a:bodyPr/>
          <a:lstStyle/>
          <a:p>
            <a:r>
              <a:rPr lang="en-US" dirty="0"/>
              <a:t>In this lesson you will…</a:t>
            </a:r>
          </a:p>
          <a:p>
            <a:r>
              <a:rPr lang="en-US" dirty="0"/>
              <a:t>• List the rules for ray tracking for thin lenses.</a:t>
            </a:r>
          </a:p>
          <a:p>
            <a:r>
              <a:rPr lang="en-US" dirty="0"/>
              <a:t>• Illustrate the formation of images using the technique of ray tracking.</a:t>
            </a:r>
          </a:p>
          <a:p>
            <a:r>
              <a:rPr lang="en-US" dirty="0"/>
              <a:t>• Determine power of a lens given the focal length.</a:t>
            </a:r>
          </a:p>
        </p:txBody>
      </p:sp>
    </p:spTree>
    <p:extLst>
      <p:ext uri="{BB962C8B-B14F-4D97-AF65-F5344CB8AC3E}">
        <p14:creationId xmlns:p14="http://schemas.microsoft.com/office/powerpoint/2010/main" val="57024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55000" lnSpcReduction="20000"/>
              </a:bodyPr>
              <a:lstStyle/>
              <a:p>
                <a:r>
                  <a:rPr lang="en-US" dirty="0"/>
                  <a:t>James Clerk Maxwell – Scottish physicist who showed that electricity and magnetism together create electromagnetic waves</a:t>
                </a:r>
              </a:p>
              <a:p>
                <a:endParaRPr lang="en-US" dirty="0"/>
              </a:p>
              <a:p>
                <a:r>
                  <a:rPr lang="en-US" b="1" dirty="0"/>
                  <a:t>Maxwell’s Equations</a:t>
                </a:r>
              </a:p>
              <a:p>
                <a:pPr lvl="1"/>
                <a:r>
                  <a:rPr lang="en-US" dirty="0"/>
                  <a:t>Gauss’s Law</a:t>
                </a:r>
              </a:p>
              <a:p>
                <a:pPr marL="393192" lvl="1" indent="0">
                  <a:buNone/>
                </a:pPr>
                <a14:m>
                  <m:oMathPara xmlns:m="http://schemas.openxmlformats.org/officeDocument/2006/math">
                    <m:oMathParaPr>
                      <m:jc m:val="centerGroup"/>
                    </m:oMathParaPr>
                    <m:oMath xmlns:m="http://schemas.openxmlformats.org/officeDocument/2006/math">
                      <m:r>
                        <a:rPr lang="en-US" b="0" i="0" smtClean="0">
                          <a:latin typeface="Cambria Math"/>
                        </a:rPr>
                        <m:t>𝛻</m:t>
                      </m:r>
                      <m:r>
                        <a:rPr lang="en-US" b="0" i="1" smtClean="0">
                          <a:latin typeface="Cambria Math"/>
                        </a:rPr>
                        <m:t>⋅</m:t>
                      </m:r>
                      <m:r>
                        <a:rPr lang="en-US" b="0" i="1" smtClean="0">
                          <a:latin typeface="Cambria Math"/>
                        </a:rPr>
                        <m:t>𝐸</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𝜌</m:t>
                          </m:r>
                        </m:num>
                        <m:den>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den>
                      </m:f>
                    </m:oMath>
                  </m:oMathPara>
                </a14:m>
                <a:endParaRPr lang="en-US" dirty="0"/>
              </a:p>
              <a:p>
                <a:pPr lvl="1"/>
                <a:r>
                  <a:rPr lang="en-US" dirty="0"/>
                  <a:t>Gauss’s Law for Magnetism </a:t>
                </a:r>
              </a:p>
              <a:p>
                <a:pPr lvl="1">
                  <a:buNone/>
                </a:pPr>
                <a:r>
                  <a:rPr lang="en-US" dirty="0"/>
                  <a:t>	(no magnetic monopoles)</a:t>
                </a:r>
              </a:p>
              <a:p>
                <a:pPr marL="393192" lvl="1" indent="0">
                  <a:buNone/>
                </a:pPr>
                <a14:m>
                  <m:oMathPara xmlns:m="http://schemas.openxmlformats.org/officeDocument/2006/math">
                    <m:oMathParaPr>
                      <m:jc m:val="centerGroup"/>
                    </m:oMathParaPr>
                    <m:oMath xmlns:m="http://schemas.openxmlformats.org/officeDocument/2006/math">
                      <m:r>
                        <a:rPr lang="en-US" b="0" i="0" smtClean="0">
                          <a:latin typeface="Cambria Math"/>
                        </a:rPr>
                        <m:t>𝛻</m:t>
                      </m:r>
                      <m:r>
                        <a:rPr lang="en-US" b="0" i="1" smtClean="0">
                          <a:latin typeface="Cambria Math"/>
                        </a:rPr>
                        <m:t>⋅</m:t>
                      </m:r>
                      <m:r>
                        <a:rPr lang="en-US" b="0" i="1" smtClean="0">
                          <a:latin typeface="Cambria Math"/>
                        </a:rPr>
                        <m:t>𝐵</m:t>
                      </m:r>
                      <m:r>
                        <a:rPr lang="en-US" b="0" i="1" smtClean="0">
                          <a:latin typeface="Cambria Math"/>
                        </a:rPr>
                        <m:t>=0</m:t>
                      </m:r>
                    </m:oMath>
                  </m:oMathPara>
                </a14:m>
                <a:endParaRPr lang="en-US" dirty="0"/>
              </a:p>
              <a:p>
                <a:pPr lvl="1"/>
                <a:r>
                  <a:rPr lang="en-US" dirty="0"/>
                  <a:t>Faraday’s Law</a:t>
                </a:r>
              </a:p>
              <a:p>
                <a:pPr marL="393192" lvl="1" indent="0">
                  <a:buNone/>
                </a:pPr>
                <a14:m>
                  <m:oMathPara xmlns:m="http://schemas.openxmlformats.org/officeDocument/2006/math">
                    <m:oMathParaPr>
                      <m:jc m:val="centerGroup"/>
                    </m:oMathParaPr>
                    <m:oMath xmlns:m="http://schemas.openxmlformats.org/officeDocument/2006/math">
                      <m:r>
                        <a:rPr lang="en-US" b="0" i="0" smtClean="0">
                          <a:latin typeface="Cambria Math"/>
                        </a:rPr>
                        <m:t>𝛻</m:t>
                      </m:r>
                      <m:r>
                        <a:rPr lang="en-US" b="0" i="1" smtClean="0">
                          <a:latin typeface="Cambria Math"/>
                        </a:rPr>
                        <m:t>×</m:t>
                      </m:r>
                      <m:r>
                        <a:rPr lang="en-US" b="0" i="1" smtClean="0">
                          <a:latin typeface="Cambria Math"/>
                        </a:rPr>
                        <m:t>𝐸</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m:t>
                          </m:r>
                          <m:r>
                            <a:rPr lang="en-US" b="0" i="1" smtClean="0">
                              <a:latin typeface="Cambria Math"/>
                            </a:rPr>
                            <m:t>𝐵</m:t>
                          </m:r>
                        </m:num>
                        <m:den>
                          <m:r>
                            <a:rPr lang="en-US" b="0" i="1" smtClean="0">
                              <a:latin typeface="Cambria Math"/>
                            </a:rPr>
                            <m:t>𝜕</m:t>
                          </m:r>
                          <m:r>
                            <a:rPr lang="en-US" b="0" i="1" smtClean="0">
                              <a:latin typeface="Cambria Math"/>
                            </a:rPr>
                            <m:t>𝑡</m:t>
                          </m:r>
                        </m:den>
                      </m:f>
                    </m:oMath>
                  </m:oMathPara>
                </a14:m>
                <a:endParaRPr lang="en-US" dirty="0"/>
              </a:p>
              <a:p>
                <a:pPr lvl="1"/>
                <a:r>
                  <a:rPr lang="en-US" dirty="0"/>
                  <a:t>Ampere’s Circuit Law</a:t>
                </a:r>
              </a:p>
              <a:p>
                <a:pPr marL="393192" lvl="1" indent="0">
                  <a:buNone/>
                </a:pPr>
                <a14:m>
                  <m:oMathPara xmlns:m="http://schemas.openxmlformats.org/officeDocument/2006/math">
                    <m:oMathParaPr>
                      <m:jc m:val="centerGroup"/>
                    </m:oMathParaPr>
                    <m:oMath xmlns:m="http://schemas.openxmlformats.org/officeDocument/2006/math">
                      <m:r>
                        <a:rPr lang="en-US" b="0" i="0" smtClean="0">
                          <a:latin typeface="Cambria Math"/>
                        </a:rPr>
                        <m:t>𝛻</m:t>
                      </m:r>
                      <m:r>
                        <a:rPr lang="en-US" b="0" i="1" smtClean="0">
                          <a:latin typeface="Cambria Math"/>
                        </a:rPr>
                        <m:t>×</m:t>
                      </m:r>
                      <m:r>
                        <a:rPr lang="en-US" b="0" i="1" smtClean="0">
                          <a:latin typeface="Cambria Math"/>
                        </a:rPr>
                        <m:t>𝐵</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𝐽</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f>
                        <m:fPr>
                          <m:ctrlPr>
                            <a:rPr lang="en-US" b="0" i="1" smtClean="0">
                              <a:latin typeface="Cambria Math" panose="02040503050406030204" pitchFamily="18" charset="0"/>
                            </a:rPr>
                          </m:ctrlPr>
                        </m:fPr>
                        <m:num>
                          <m:r>
                            <a:rPr lang="en-US" b="0" i="1" smtClean="0">
                              <a:latin typeface="Cambria Math"/>
                            </a:rPr>
                            <m:t>𝜕</m:t>
                          </m:r>
                          <m:r>
                            <a:rPr lang="en-US" b="0" i="1" smtClean="0">
                              <a:latin typeface="Cambria Math"/>
                            </a:rPr>
                            <m:t>𝐸</m:t>
                          </m:r>
                        </m:num>
                        <m:den>
                          <m:r>
                            <a:rPr lang="en-US" b="0" i="1" smtClean="0">
                              <a:latin typeface="Cambria Math"/>
                            </a:rPr>
                            <m:t>𝜕</m:t>
                          </m:r>
                          <m:r>
                            <a:rPr lang="en-US" b="0" i="1" smtClean="0">
                              <a:latin typeface="Cambria Math"/>
                            </a:rPr>
                            <m:t>𝑡</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15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11-05 Image Formation by Lenses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US" dirty="0"/>
                  <a:t>Lens - Made from transparent material, usually with a curved edge.</a:t>
                </a:r>
              </a:p>
              <a:p>
                <a:r>
                  <a:rPr lang="en-US" dirty="0"/>
                  <a:t>Converging Lens – thick middle, thin edge (convex)</a:t>
                </a:r>
              </a:p>
              <a:p>
                <a:endParaRPr lang="en-US" dirty="0"/>
              </a:p>
              <a:p>
                <a:endParaRPr lang="en-US" dirty="0"/>
              </a:p>
              <a:p>
                <a:endParaRPr lang="en-US" dirty="0"/>
              </a:p>
              <a:p>
                <a:r>
                  <a:rPr lang="en-US" dirty="0"/>
                  <a:t>Diverging Lens – thin middle, thick edge (concave)</a:t>
                </a:r>
              </a:p>
              <a:p>
                <a:r>
                  <a:rPr lang="en-US" dirty="0"/>
                  <a:t>Power of lens</a:t>
                </a:r>
              </a:p>
              <a:p>
                <a14:m>
                  <m:oMath xmlns:m="http://schemas.openxmlformats.org/officeDocument/2006/math">
                    <m:r>
                      <a:rPr lang="en-US" b="0" i="1" smtClean="0">
                        <a:latin typeface="Cambria Math"/>
                      </a:rPr>
                      <m:t>𝑃</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oMath>
                </a14:m>
                <a:endParaRPr lang="en-US" dirty="0"/>
              </a:p>
              <a:p>
                <a:pPr lvl="1"/>
                <a:r>
                  <a:rPr lang="en-US" dirty="0"/>
                  <a:t>Unit: diopters (D)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533" t="-2000" b="-1500"/>
                </a:stretch>
              </a:blipFill>
            </p:spPr>
            <p:txBody>
              <a:bodyPr/>
              <a:lstStyle/>
              <a:p>
                <a:r>
                  <a:rPr lang="en-US">
                    <a:noFill/>
                  </a:rPr>
                  <a:t> </a:t>
                </a:r>
              </a:p>
            </p:txBody>
          </p:sp>
        </mc:Fallback>
      </mc:AlternateContent>
      <p:pic>
        <p:nvPicPr>
          <p:cNvPr id="4" name="Picture 3" descr="F26.23.jpg"/>
          <p:cNvPicPr>
            <a:picLocks noChangeAspect="1"/>
          </p:cNvPicPr>
          <p:nvPr/>
        </p:nvPicPr>
        <p:blipFill>
          <a:blip r:embed="rId4" cstate="print"/>
          <a:srcRect l="50107" b="12162"/>
          <a:stretch>
            <a:fillRect/>
          </a:stretch>
        </p:blipFill>
        <p:spPr>
          <a:xfrm>
            <a:off x="3048000" y="3669030"/>
            <a:ext cx="3124200" cy="1092574"/>
          </a:xfrm>
          <a:prstGeom prst="rect">
            <a:avLst/>
          </a:prstGeom>
          <a:ln>
            <a:noFill/>
          </a:ln>
          <a:effectLst>
            <a:outerShdw blurRad="292100" dist="139700" dir="2700000" algn="tl" rotWithShape="0">
              <a:srgbClr val="333333">
                <a:alpha val="65000"/>
              </a:srgbClr>
            </a:outerShdw>
          </a:effectLst>
        </p:spPr>
      </p:pic>
      <p:pic>
        <p:nvPicPr>
          <p:cNvPr id="5" name="Picture 4" descr="F26.22.jpg"/>
          <p:cNvPicPr>
            <a:picLocks noChangeAspect="1"/>
          </p:cNvPicPr>
          <p:nvPr/>
        </p:nvPicPr>
        <p:blipFill>
          <a:blip r:embed="rId5" cstate="print"/>
          <a:srcRect l="49801" b="11576"/>
          <a:stretch>
            <a:fillRect/>
          </a:stretch>
        </p:blipFill>
        <p:spPr>
          <a:xfrm>
            <a:off x="1447801" y="2091690"/>
            <a:ext cx="5306847" cy="1085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76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1610"/>
            <a:ext cx="8229600" cy="3577590"/>
          </a:xfrm>
        </p:spPr>
        <p:txBody>
          <a:bodyPr>
            <a:normAutofit fontScale="77500" lnSpcReduction="20000"/>
          </a:bodyPr>
          <a:lstStyle/>
          <a:p>
            <a:r>
              <a:rPr lang="en-US" dirty="0"/>
              <a:t>Ray Diagrams - Converging Lenses</a:t>
            </a:r>
          </a:p>
          <a:p>
            <a:pPr lvl="1"/>
            <a:r>
              <a:rPr lang="en-US" dirty="0"/>
              <a:t>Ray 1 – Parallel to principal axis, bends through F</a:t>
            </a:r>
          </a:p>
          <a:p>
            <a:pPr lvl="1"/>
            <a:r>
              <a:rPr lang="en-US" dirty="0"/>
              <a:t>Ray 2 – Through F, bends parallel to principal axis</a:t>
            </a:r>
          </a:p>
          <a:p>
            <a:pPr lvl="1"/>
            <a:r>
              <a:rPr lang="en-US" dirty="0"/>
              <a:t>Ray 3 – Goes through center of lens, does not bend</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2F, </a:t>
            </a:r>
          </a:p>
          <a:p>
            <a:pPr lvl="1"/>
            <a:r>
              <a:rPr lang="en-US" dirty="0"/>
              <a:t>Image inverted, real, smaller between F and 2F</a:t>
            </a:r>
          </a:p>
        </p:txBody>
      </p:sp>
      <p:sp>
        <p:nvSpPr>
          <p:cNvPr id="2" name="Title 1"/>
          <p:cNvSpPr>
            <a:spLocks noGrp="1"/>
          </p:cNvSpPr>
          <p:nvPr>
            <p:ph type="title"/>
          </p:nvPr>
        </p:nvSpPr>
        <p:spPr/>
        <p:txBody>
          <a:bodyPr/>
          <a:lstStyle/>
          <a:p>
            <a:r>
              <a:rPr lang="en-US" dirty="0"/>
              <a:t>11-05 Image Formation by Lenses</a:t>
            </a:r>
          </a:p>
        </p:txBody>
      </p:sp>
      <p:sp>
        <p:nvSpPr>
          <p:cNvPr id="4" name="Oval 3"/>
          <p:cNvSpPr/>
          <p:nvPr/>
        </p:nvSpPr>
        <p:spPr>
          <a:xfrm>
            <a:off x="6629402" y="349758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8600" y="3531870"/>
            <a:ext cx="81534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flipV="1">
            <a:off x="304800" y="2846070"/>
            <a:ext cx="228598" cy="6972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2" y="349758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3531870"/>
            <a:ext cx="457200" cy="369332"/>
          </a:xfrm>
          <a:prstGeom prst="rect">
            <a:avLst/>
          </a:prstGeom>
          <a:noFill/>
        </p:spPr>
        <p:txBody>
          <a:bodyPr wrap="square" rtlCol="0">
            <a:spAutoFit/>
          </a:bodyPr>
          <a:lstStyle/>
          <a:p>
            <a:r>
              <a:rPr lang="en-US" dirty="0"/>
              <a:t>2F</a:t>
            </a:r>
          </a:p>
        </p:txBody>
      </p:sp>
      <p:sp>
        <p:nvSpPr>
          <p:cNvPr id="10" name="TextBox 9"/>
          <p:cNvSpPr txBox="1"/>
          <p:nvPr/>
        </p:nvSpPr>
        <p:spPr>
          <a:xfrm>
            <a:off x="6477000" y="3531870"/>
            <a:ext cx="381000" cy="369332"/>
          </a:xfrm>
          <a:prstGeom prst="rect">
            <a:avLst/>
          </a:prstGeom>
          <a:noFill/>
        </p:spPr>
        <p:txBody>
          <a:bodyPr wrap="square" rtlCol="0">
            <a:spAutoFit/>
          </a:bodyPr>
          <a:lstStyle/>
          <a:p>
            <a:r>
              <a:rPr lang="en-US" dirty="0"/>
              <a:t>F</a:t>
            </a:r>
          </a:p>
        </p:txBody>
      </p:sp>
      <p:sp>
        <p:nvSpPr>
          <p:cNvPr id="11" name="TextBox 10"/>
          <p:cNvSpPr txBox="1"/>
          <p:nvPr/>
        </p:nvSpPr>
        <p:spPr>
          <a:xfrm>
            <a:off x="228600" y="3589020"/>
            <a:ext cx="990600" cy="369332"/>
          </a:xfrm>
          <a:prstGeom prst="rect">
            <a:avLst/>
          </a:prstGeom>
          <a:noFill/>
        </p:spPr>
        <p:txBody>
          <a:bodyPr wrap="square" rtlCol="0">
            <a:spAutoFit/>
          </a:bodyPr>
          <a:lstStyle/>
          <a:p>
            <a:r>
              <a:rPr lang="en-US" dirty="0"/>
              <a:t>Object</a:t>
            </a:r>
          </a:p>
        </p:txBody>
      </p:sp>
      <p:cxnSp>
        <p:nvCxnSpPr>
          <p:cNvPr id="12" name="Straight Arrow Connector 11"/>
          <p:cNvCxnSpPr>
            <a:stCxn id="7" idx="2"/>
          </p:cNvCxnSpPr>
          <p:nvPr/>
        </p:nvCxnSpPr>
        <p:spPr>
          <a:xfrm flipV="1">
            <a:off x="419099" y="2845476"/>
            <a:ext cx="4534697" cy="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53000" y="3931920"/>
            <a:ext cx="35814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a:off x="419099" y="2846070"/>
            <a:ext cx="4533901" cy="1085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53000" y="2846070"/>
            <a:ext cx="3352800" cy="1314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7620000" y="3531870"/>
            <a:ext cx="228600"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7" idx="2"/>
          </p:cNvCxnSpPr>
          <p:nvPr/>
        </p:nvCxnSpPr>
        <p:spPr>
          <a:xfrm>
            <a:off x="419099" y="2846070"/>
            <a:ext cx="8039101" cy="12001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39000" y="4046220"/>
            <a:ext cx="990600" cy="369332"/>
          </a:xfrm>
          <a:prstGeom prst="rect">
            <a:avLst/>
          </a:prstGeom>
          <a:noFill/>
        </p:spPr>
        <p:txBody>
          <a:bodyPr wrap="square" rtlCol="0">
            <a:spAutoFit/>
          </a:bodyPr>
          <a:lstStyle/>
          <a:p>
            <a:r>
              <a:rPr lang="en-US" dirty="0"/>
              <a:t>Image</a:t>
            </a:r>
          </a:p>
        </p:txBody>
      </p:sp>
      <p:grpSp>
        <p:nvGrpSpPr>
          <p:cNvPr id="38" name="Group 37"/>
          <p:cNvGrpSpPr/>
          <p:nvPr/>
        </p:nvGrpSpPr>
        <p:grpSpPr>
          <a:xfrm>
            <a:off x="1828800" y="2026920"/>
            <a:ext cx="6248400" cy="2983230"/>
            <a:chOff x="1828800" y="3200400"/>
            <a:chExt cx="6248400" cy="3657600"/>
          </a:xfrm>
        </p:grpSpPr>
        <p:grpSp>
          <p:nvGrpSpPr>
            <p:cNvPr id="21" name="Group 20"/>
            <p:cNvGrpSpPr/>
            <p:nvPr/>
          </p:nvGrpSpPr>
          <p:grpSpPr>
            <a:xfrm>
              <a:off x="1828800" y="3200400"/>
              <a:ext cx="6248400" cy="3657600"/>
              <a:chOff x="1828800" y="3200400"/>
              <a:chExt cx="6248400" cy="3657600"/>
            </a:xfrm>
          </p:grpSpPr>
          <p:sp>
            <p:nvSpPr>
              <p:cNvPr id="6" name="Arc 5"/>
              <p:cNvSpPr/>
              <p:nvPr/>
            </p:nvSpPr>
            <p:spPr>
              <a:xfrm>
                <a:off x="1828800" y="3200400"/>
                <a:ext cx="3505200" cy="3657600"/>
              </a:xfrm>
              <a:prstGeom prst="arc">
                <a:avLst>
                  <a:gd name="adj1" fmla="val 19532115"/>
                  <a:gd name="adj2" fmla="val 2065300"/>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a:off x="4572000" y="3200400"/>
                <a:ext cx="3505200" cy="3657600"/>
              </a:xfrm>
              <a:prstGeom prst="arc">
                <a:avLst>
                  <a:gd name="adj1" fmla="val 19516416"/>
                  <a:gd name="adj2" fmla="val 2065843"/>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3" name="Straight Connector 22"/>
            <p:cNvCxnSpPr>
              <a:endCxn id="6" idx="2"/>
            </p:cNvCxnSpPr>
            <p:nvPr/>
          </p:nvCxnSpPr>
          <p:spPr>
            <a:xfrm>
              <a:off x="4952999" y="3886200"/>
              <a:ext cx="4932" cy="2274954"/>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3200402" y="349758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048000" y="3531870"/>
            <a:ext cx="381000" cy="369332"/>
          </a:xfrm>
          <a:prstGeom prst="rect">
            <a:avLst/>
          </a:prstGeom>
          <a:noFill/>
        </p:spPr>
        <p:txBody>
          <a:bodyPr wrap="square" rtlCol="0">
            <a:spAutoFit/>
          </a:bodyPr>
          <a:lstStyle/>
          <a:p>
            <a:r>
              <a:rPr lang="en-US" dirty="0"/>
              <a:t>F</a:t>
            </a:r>
          </a:p>
        </p:txBody>
      </p:sp>
      <p:sp>
        <p:nvSpPr>
          <p:cNvPr id="27" name="Oval 26"/>
          <p:cNvSpPr/>
          <p:nvPr/>
        </p:nvSpPr>
        <p:spPr>
          <a:xfrm>
            <a:off x="8382002" y="349758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229600" y="3531870"/>
            <a:ext cx="457200" cy="369332"/>
          </a:xfrm>
          <a:prstGeom prst="rect">
            <a:avLst/>
          </a:prstGeom>
          <a:noFill/>
        </p:spPr>
        <p:txBody>
          <a:bodyPr wrap="square" rtlCol="0">
            <a:spAutoFit/>
          </a:bodyPr>
          <a:lstStyle/>
          <a:p>
            <a:r>
              <a:rPr lang="en-US" dirty="0"/>
              <a:t>2F</a:t>
            </a:r>
          </a:p>
        </p:txBody>
      </p:sp>
    </p:spTree>
    <p:extLst>
      <p:ext uri="{BB962C8B-B14F-4D97-AF65-F5344CB8AC3E}">
        <p14:creationId xmlns:p14="http://schemas.microsoft.com/office/powerpoint/2010/main" val="29445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1"/>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p:cTn id="12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9" presetClass="entr" presetSubtype="0" accel="100000" fill="hold"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38"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39"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39" presetClass="entr" presetSubtype="0" accel="100000" fill="hold" grpId="0" nodeType="click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9"/>
                                        </p:tgtEl>
                                        <p:attrNameLst>
                                          <p:attrName>ppt_y</p:attrName>
                                        </p:attrNameLst>
                                      </p:cBhvr>
                                      <p:tavLst>
                                        <p:tav tm="0">
                                          <p:val>
                                            <p:strVal val="#ppt_y"/>
                                          </p:val>
                                        </p:tav>
                                        <p:tav tm="100000">
                                          <p:val>
                                            <p:strVal val="#ppt_y"/>
                                          </p:val>
                                        </p:tav>
                                      </p:tavLst>
                                    </p:anim>
                                  </p:childTnLst>
                                </p:cTn>
                              </p:par>
                              <p:par>
                                <p:cTn id="149" presetID="39" presetClass="entr" presetSubtype="0" accel="100000" fill="hold" grpId="0" nodeType="withEffect">
                                  <p:stCondLst>
                                    <p:cond delay="0"/>
                                  </p:stCondLst>
                                  <p:childTnLst>
                                    <p:set>
                                      <p:cBhvr>
                                        <p:cTn id="150" dur="1" fill="hold">
                                          <p:stCondLst>
                                            <p:cond delay="0"/>
                                          </p:stCondLst>
                                        </p:cTn>
                                        <p:tgtEl>
                                          <p:spTgt spid="16"/>
                                        </p:tgtEl>
                                        <p:attrNameLst>
                                          <p:attrName>style.visibility</p:attrName>
                                        </p:attrNameLst>
                                      </p:cBhvr>
                                      <p:to>
                                        <p:strVal val="visible"/>
                                      </p:to>
                                    </p:set>
                                    <p:anim calcmode="lin" valueType="num">
                                      <p:cBhvr>
                                        <p:cTn id="15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8" grpId="0" animBg="1"/>
      <p:bldP spid="9" grpId="0"/>
      <p:bldP spid="10" grpId="0"/>
      <p:bldP spid="11" grpId="0"/>
      <p:bldP spid="16" grpId="0" animBg="1"/>
      <p:bldP spid="19" grpId="0"/>
      <p:bldP spid="24" grpId="0" animBg="1"/>
      <p:bldP spid="25" grpId="0"/>
      <p:bldP spid="27" grpId="0" animBg="1"/>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11-05 Image Formation by Lenses</a:t>
            </a:r>
          </a:p>
        </p:txBody>
      </p:sp>
      <p:sp>
        <p:nvSpPr>
          <p:cNvPr id="3" name="Content Placeholder 2"/>
          <p:cNvSpPr>
            <a:spLocks noGrp="1"/>
          </p:cNvSpPr>
          <p:nvPr>
            <p:ph idx="1"/>
          </p:nvPr>
        </p:nvSpPr>
        <p:spPr/>
        <p:txBody>
          <a:bodyPr>
            <a:normAutofit fontScale="92500" lnSpcReduction="20000"/>
          </a:bodyPr>
          <a:lstStyle/>
          <a:p>
            <a:r>
              <a:rPr lang="en-US" dirty="0"/>
              <a:t>Object between 2F and 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real, inverted, larger beyond 2F</a:t>
            </a:r>
          </a:p>
        </p:txBody>
      </p:sp>
      <p:sp>
        <p:nvSpPr>
          <p:cNvPr id="4" name="Oval 3"/>
          <p:cNvSpPr/>
          <p:nvPr/>
        </p:nvSpPr>
        <p:spPr>
          <a:xfrm>
            <a:off x="56388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8600" y="3143250"/>
            <a:ext cx="81534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1066800" y="2628900"/>
            <a:ext cx="198121" cy="514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34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3143250"/>
            <a:ext cx="457200" cy="369332"/>
          </a:xfrm>
          <a:prstGeom prst="rect">
            <a:avLst/>
          </a:prstGeom>
          <a:noFill/>
        </p:spPr>
        <p:txBody>
          <a:bodyPr wrap="square" rtlCol="0">
            <a:spAutoFit/>
          </a:bodyPr>
          <a:lstStyle/>
          <a:p>
            <a:r>
              <a:rPr lang="en-US" dirty="0"/>
              <a:t>2F</a:t>
            </a:r>
          </a:p>
        </p:txBody>
      </p:sp>
      <p:sp>
        <p:nvSpPr>
          <p:cNvPr id="9" name="TextBox 8"/>
          <p:cNvSpPr txBox="1"/>
          <p:nvPr/>
        </p:nvSpPr>
        <p:spPr>
          <a:xfrm>
            <a:off x="5486400" y="3143250"/>
            <a:ext cx="381000" cy="369332"/>
          </a:xfrm>
          <a:prstGeom prst="rect">
            <a:avLst/>
          </a:prstGeom>
          <a:noFill/>
        </p:spPr>
        <p:txBody>
          <a:bodyPr wrap="square" rtlCol="0">
            <a:spAutoFit/>
          </a:bodyPr>
          <a:lstStyle/>
          <a:p>
            <a:r>
              <a:rPr lang="en-US" dirty="0"/>
              <a:t>F</a:t>
            </a:r>
          </a:p>
        </p:txBody>
      </p:sp>
      <p:sp>
        <p:nvSpPr>
          <p:cNvPr id="10" name="TextBox 9"/>
          <p:cNvSpPr txBox="1"/>
          <p:nvPr/>
        </p:nvSpPr>
        <p:spPr>
          <a:xfrm>
            <a:off x="762000" y="3314700"/>
            <a:ext cx="990600" cy="369332"/>
          </a:xfrm>
          <a:prstGeom prst="rect">
            <a:avLst/>
          </a:prstGeom>
          <a:noFill/>
        </p:spPr>
        <p:txBody>
          <a:bodyPr wrap="square" rtlCol="0">
            <a:spAutoFit/>
          </a:bodyPr>
          <a:lstStyle/>
          <a:p>
            <a:r>
              <a:rPr lang="en-US" dirty="0"/>
              <a:t>Object</a:t>
            </a:r>
          </a:p>
        </p:txBody>
      </p:sp>
      <p:cxnSp>
        <p:nvCxnSpPr>
          <p:cNvPr id="11" name="Straight Arrow Connector 10"/>
          <p:cNvCxnSpPr>
            <a:stCxn id="6" idx="2"/>
          </p:cNvCxnSpPr>
          <p:nvPr/>
        </p:nvCxnSpPr>
        <p:spPr>
          <a:xfrm flipV="1">
            <a:off x="1165861" y="2628306"/>
            <a:ext cx="2797335" cy="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962400" y="3885010"/>
            <a:ext cx="51816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1165861" y="2628900"/>
            <a:ext cx="7673339"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962400" y="2628900"/>
            <a:ext cx="4800600" cy="1428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8077200" y="3143249"/>
            <a:ext cx="304800" cy="741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6" idx="2"/>
          </p:cNvCxnSpPr>
          <p:nvPr/>
        </p:nvCxnSpPr>
        <p:spPr>
          <a:xfrm>
            <a:off x="1165861" y="2628900"/>
            <a:ext cx="2796539" cy="1257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72400" y="2800350"/>
            <a:ext cx="990600" cy="369332"/>
          </a:xfrm>
          <a:prstGeom prst="rect">
            <a:avLst/>
          </a:prstGeom>
          <a:noFill/>
        </p:spPr>
        <p:txBody>
          <a:bodyPr wrap="square" rtlCol="0">
            <a:spAutoFit/>
          </a:bodyPr>
          <a:lstStyle/>
          <a:p>
            <a:r>
              <a:rPr lang="en-US" dirty="0"/>
              <a:t>Image</a:t>
            </a:r>
          </a:p>
        </p:txBody>
      </p:sp>
      <p:grpSp>
        <p:nvGrpSpPr>
          <p:cNvPr id="18" name="Group 17"/>
          <p:cNvGrpSpPr/>
          <p:nvPr/>
        </p:nvGrpSpPr>
        <p:grpSpPr>
          <a:xfrm>
            <a:off x="838200" y="1657350"/>
            <a:ext cx="6248400" cy="30099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19438"/>
                  <a:gd name="adj2" fmla="val 2081683"/>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flipH="1">
                <a:off x="4572000" y="3200400"/>
                <a:ext cx="3505200" cy="3657600"/>
              </a:xfrm>
              <a:prstGeom prst="arc">
                <a:avLst>
                  <a:gd name="adj1" fmla="val 19516955"/>
                  <a:gd name="adj2" fmla="val 2071898"/>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0" name="Straight Connector 19"/>
            <p:cNvCxnSpPr>
              <a:endCxn id="21" idx="2"/>
            </p:cNvCxnSpPr>
            <p:nvPr/>
          </p:nvCxnSpPr>
          <p:spPr>
            <a:xfrm flipH="1">
              <a:off x="4952528" y="3886200"/>
              <a:ext cx="472" cy="2282072"/>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2098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57400" y="3143250"/>
            <a:ext cx="381000" cy="369332"/>
          </a:xfrm>
          <a:prstGeom prst="rect">
            <a:avLst/>
          </a:prstGeom>
          <a:noFill/>
        </p:spPr>
        <p:txBody>
          <a:bodyPr wrap="square" rtlCol="0">
            <a:spAutoFit/>
          </a:bodyPr>
          <a:lstStyle/>
          <a:p>
            <a:r>
              <a:rPr lang="en-US" dirty="0"/>
              <a:t>F</a:t>
            </a:r>
          </a:p>
        </p:txBody>
      </p:sp>
      <p:sp>
        <p:nvSpPr>
          <p:cNvPr id="25" name="Oval 24"/>
          <p:cNvSpPr/>
          <p:nvPr/>
        </p:nvSpPr>
        <p:spPr>
          <a:xfrm>
            <a:off x="73914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239000" y="3143250"/>
            <a:ext cx="457200" cy="369332"/>
          </a:xfrm>
          <a:prstGeom prst="rect">
            <a:avLst/>
          </a:prstGeom>
          <a:noFill/>
        </p:spPr>
        <p:txBody>
          <a:bodyPr wrap="square" rtlCol="0">
            <a:spAutoFit/>
          </a:bodyPr>
          <a:lstStyle/>
          <a:p>
            <a:r>
              <a:rPr lang="en-US" dirty="0"/>
              <a:t>2F</a:t>
            </a:r>
          </a:p>
        </p:txBody>
      </p:sp>
    </p:spTree>
    <p:extLst>
      <p:ext uri="{BB962C8B-B14F-4D97-AF65-F5344CB8AC3E}">
        <p14:creationId xmlns:p14="http://schemas.microsoft.com/office/powerpoint/2010/main" val="549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 calcmode="lin" valueType="num">
                                      <p:cBhvr>
                                        <p:cTn id="13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7"/>
                                        </p:tgtEl>
                                        <p:attrNameLst>
                                          <p:attrName>ppt_y</p:attrName>
                                        </p:attrNameLst>
                                      </p:cBhvr>
                                      <p:tavLst>
                                        <p:tav tm="0">
                                          <p:val>
                                            <p:strVal val="#ppt_y"/>
                                          </p:val>
                                        </p:tav>
                                        <p:tav tm="100000">
                                          <p:val>
                                            <p:strVal val="#ppt_y"/>
                                          </p:val>
                                        </p:tav>
                                      </p:tavLst>
                                    </p:anim>
                                  </p:childTnLst>
                                </p:cTn>
                              </p:par>
                              <p:par>
                                <p:cTn id="137" presetID="39" presetClass="entr" presetSubtype="0" accel="10000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11-05 Image Formation by Lenses</a:t>
            </a:r>
          </a:p>
        </p:txBody>
      </p:sp>
      <p:sp>
        <p:nvSpPr>
          <p:cNvPr id="3" name="Content Placeholder 2"/>
          <p:cNvSpPr>
            <a:spLocks noGrp="1"/>
          </p:cNvSpPr>
          <p:nvPr>
            <p:ph idx="1"/>
          </p:nvPr>
        </p:nvSpPr>
        <p:spPr/>
        <p:txBody>
          <a:bodyPr>
            <a:normAutofit fontScale="92500" lnSpcReduction="20000"/>
          </a:bodyPr>
          <a:lstStyle/>
          <a:p>
            <a:r>
              <a:rPr lang="en-US" dirty="0"/>
              <a:t>Object between F and lens</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virtual, upright, between 2F and F on side with object</a:t>
            </a:r>
          </a:p>
        </p:txBody>
      </p:sp>
      <p:sp>
        <p:nvSpPr>
          <p:cNvPr id="4" name="Oval 3"/>
          <p:cNvSpPr/>
          <p:nvPr/>
        </p:nvSpPr>
        <p:spPr>
          <a:xfrm>
            <a:off x="56388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8600" y="3143250"/>
            <a:ext cx="81534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2667000" y="2857499"/>
            <a:ext cx="228600" cy="313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34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3143250"/>
            <a:ext cx="457200" cy="369332"/>
          </a:xfrm>
          <a:prstGeom prst="rect">
            <a:avLst/>
          </a:prstGeom>
          <a:noFill/>
        </p:spPr>
        <p:txBody>
          <a:bodyPr wrap="square" rtlCol="0">
            <a:spAutoFit/>
          </a:bodyPr>
          <a:lstStyle/>
          <a:p>
            <a:r>
              <a:rPr lang="en-US" dirty="0"/>
              <a:t>2F</a:t>
            </a:r>
          </a:p>
        </p:txBody>
      </p:sp>
      <p:sp>
        <p:nvSpPr>
          <p:cNvPr id="9" name="TextBox 8"/>
          <p:cNvSpPr txBox="1"/>
          <p:nvPr/>
        </p:nvSpPr>
        <p:spPr>
          <a:xfrm>
            <a:off x="5486400" y="3143250"/>
            <a:ext cx="381000" cy="369332"/>
          </a:xfrm>
          <a:prstGeom prst="rect">
            <a:avLst/>
          </a:prstGeom>
          <a:noFill/>
        </p:spPr>
        <p:txBody>
          <a:bodyPr wrap="square" rtlCol="0">
            <a:spAutoFit/>
          </a:bodyPr>
          <a:lstStyle/>
          <a:p>
            <a:r>
              <a:rPr lang="en-US" dirty="0"/>
              <a:t>F</a:t>
            </a:r>
          </a:p>
        </p:txBody>
      </p:sp>
      <p:sp>
        <p:nvSpPr>
          <p:cNvPr id="10" name="TextBox 9"/>
          <p:cNvSpPr txBox="1"/>
          <p:nvPr/>
        </p:nvSpPr>
        <p:spPr>
          <a:xfrm>
            <a:off x="2362200" y="3314700"/>
            <a:ext cx="990600" cy="369332"/>
          </a:xfrm>
          <a:prstGeom prst="rect">
            <a:avLst/>
          </a:prstGeom>
          <a:noFill/>
        </p:spPr>
        <p:txBody>
          <a:bodyPr wrap="square" rtlCol="0">
            <a:spAutoFit/>
          </a:bodyPr>
          <a:lstStyle/>
          <a:p>
            <a:r>
              <a:rPr lang="en-US" dirty="0"/>
              <a:t>Object</a:t>
            </a:r>
          </a:p>
        </p:txBody>
      </p:sp>
      <p:cxnSp>
        <p:nvCxnSpPr>
          <p:cNvPr id="11" name="Straight Arrow Connector 10"/>
          <p:cNvCxnSpPr>
            <a:stCxn id="6" idx="2"/>
          </p:cNvCxnSpPr>
          <p:nvPr/>
        </p:nvCxnSpPr>
        <p:spPr>
          <a:xfrm flipV="1">
            <a:off x="2781300" y="2856905"/>
            <a:ext cx="1181896" cy="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962400" y="2343150"/>
            <a:ext cx="38862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2781300" y="2857499"/>
            <a:ext cx="5295900" cy="13144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944724" y="2858096"/>
            <a:ext cx="4038600" cy="628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609600" y="2343150"/>
            <a:ext cx="228600" cy="800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23" idx="1"/>
          </p:cNvCxnSpPr>
          <p:nvPr/>
        </p:nvCxnSpPr>
        <p:spPr>
          <a:xfrm flipV="1">
            <a:off x="2216497" y="2343153"/>
            <a:ext cx="1745904" cy="7725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000" y="3371850"/>
            <a:ext cx="990600" cy="369332"/>
          </a:xfrm>
          <a:prstGeom prst="rect">
            <a:avLst/>
          </a:prstGeom>
          <a:noFill/>
        </p:spPr>
        <p:txBody>
          <a:bodyPr wrap="square" rtlCol="0">
            <a:spAutoFit/>
          </a:bodyPr>
          <a:lstStyle/>
          <a:p>
            <a:r>
              <a:rPr lang="en-US" dirty="0"/>
              <a:t>Image</a:t>
            </a:r>
          </a:p>
        </p:txBody>
      </p:sp>
      <p:grpSp>
        <p:nvGrpSpPr>
          <p:cNvPr id="18" name="Group 17"/>
          <p:cNvGrpSpPr/>
          <p:nvPr/>
        </p:nvGrpSpPr>
        <p:grpSpPr>
          <a:xfrm>
            <a:off x="838200" y="1619250"/>
            <a:ext cx="6248400" cy="30099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25025"/>
                  <a:gd name="adj2" fmla="val 2076096"/>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flipH="1">
                <a:off x="4572000" y="3200400"/>
                <a:ext cx="3505200" cy="3657600"/>
              </a:xfrm>
              <a:prstGeom prst="arc">
                <a:avLst>
                  <a:gd name="adj1" fmla="val 19525025"/>
                  <a:gd name="adj2" fmla="val 2065843"/>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0" name="Straight Connector 19"/>
            <p:cNvCxnSpPr>
              <a:endCxn id="21" idx="2"/>
            </p:cNvCxnSpPr>
            <p:nvPr/>
          </p:nvCxnSpPr>
          <p:spPr>
            <a:xfrm>
              <a:off x="4952999" y="3886200"/>
              <a:ext cx="1375" cy="2279650"/>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2098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57400" y="3143250"/>
            <a:ext cx="381000" cy="369332"/>
          </a:xfrm>
          <a:prstGeom prst="rect">
            <a:avLst/>
          </a:prstGeom>
          <a:noFill/>
        </p:spPr>
        <p:txBody>
          <a:bodyPr wrap="square" rtlCol="0">
            <a:spAutoFit/>
          </a:bodyPr>
          <a:lstStyle/>
          <a:p>
            <a:r>
              <a:rPr lang="en-US" dirty="0"/>
              <a:t>F</a:t>
            </a:r>
          </a:p>
        </p:txBody>
      </p:sp>
      <p:sp>
        <p:nvSpPr>
          <p:cNvPr id="25" name="Oval 24"/>
          <p:cNvSpPr/>
          <p:nvPr/>
        </p:nvSpPr>
        <p:spPr>
          <a:xfrm>
            <a:off x="7391402" y="310896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239000" y="3143250"/>
            <a:ext cx="457200" cy="369332"/>
          </a:xfrm>
          <a:prstGeom prst="rect">
            <a:avLst/>
          </a:prstGeom>
          <a:noFill/>
        </p:spPr>
        <p:txBody>
          <a:bodyPr wrap="square" rtlCol="0">
            <a:spAutoFit/>
          </a:bodyPr>
          <a:lstStyle/>
          <a:p>
            <a:r>
              <a:rPr lang="en-US" dirty="0"/>
              <a:t>2F</a:t>
            </a:r>
          </a:p>
        </p:txBody>
      </p:sp>
      <p:cxnSp>
        <p:nvCxnSpPr>
          <p:cNvPr id="43" name="Straight Connector 42"/>
          <p:cNvCxnSpPr/>
          <p:nvPr/>
        </p:nvCxnSpPr>
        <p:spPr>
          <a:xfrm flipH="1" flipV="1">
            <a:off x="152404" y="2343151"/>
            <a:ext cx="3810001" cy="1191"/>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228600" y="2286000"/>
            <a:ext cx="3733802" cy="571500"/>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6" idx="2"/>
          </p:cNvCxnSpPr>
          <p:nvPr/>
        </p:nvCxnSpPr>
        <p:spPr>
          <a:xfrm flipH="1" flipV="1">
            <a:off x="304800" y="2228850"/>
            <a:ext cx="2476500" cy="628649"/>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62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 calcmode="lin" valueType="num">
                                      <p:cBhvr>
                                        <p:cTn id="133" dur="500" fill="hold"/>
                                        <p:tgtEl>
                                          <p:spTgt spid="43"/>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43"/>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43"/>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p:cTn id="141"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9" presetClass="entr" presetSubtype="0" accel="100000" fill="hold"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p:cTn id="149" dur="500" fill="hold"/>
                                        <p:tgtEl>
                                          <p:spTgt spid="44"/>
                                        </p:tgtEl>
                                        <p:attrNameLst>
                                          <p:attrName>ppt_h</p:attrName>
                                        </p:attrNameLst>
                                      </p:cBhvr>
                                      <p:tavLst>
                                        <p:tav tm="0">
                                          <p:val>
                                            <p:strVal val="#ppt_h/20"/>
                                          </p:val>
                                        </p:tav>
                                        <p:tav tm="50000">
                                          <p:val>
                                            <p:strVal val="#ppt_h/20"/>
                                          </p:val>
                                        </p:tav>
                                        <p:tav tm="100000">
                                          <p:val>
                                            <p:strVal val="#ppt_h"/>
                                          </p:val>
                                        </p:tav>
                                      </p:tavLst>
                                    </p:anim>
                                    <p:anim calcmode="lin" valueType="num">
                                      <p:cBhvr>
                                        <p:cTn id="150" dur="500" fill="hold"/>
                                        <p:tgtEl>
                                          <p:spTgt spid="44"/>
                                        </p:tgtEl>
                                        <p:attrNameLst>
                                          <p:attrName>ppt_w</p:attrName>
                                        </p:attrNameLst>
                                      </p:cBhvr>
                                      <p:tavLst>
                                        <p:tav tm="0">
                                          <p:val>
                                            <p:strVal val="#ppt_w+.3"/>
                                          </p:val>
                                        </p:tav>
                                        <p:tav tm="50000">
                                          <p:val>
                                            <p:strVal val="#ppt_w+.3"/>
                                          </p:val>
                                        </p:tav>
                                        <p:tav tm="100000">
                                          <p:val>
                                            <p:strVal val="#ppt_w"/>
                                          </p:val>
                                        </p:tav>
                                      </p:tavLst>
                                    </p:anim>
                                    <p:anim calcmode="lin" valueType="num">
                                      <p:cBhvr>
                                        <p:cTn id="151" dur="500" fill="hold"/>
                                        <p:tgtEl>
                                          <p:spTgt spid="44"/>
                                        </p:tgtEl>
                                        <p:attrNameLst>
                                          <p:attrName>ppt_x</p:attrName>
                                        </p:attrNameLst>
                                      </p:cBhvr>
                                      <p:tavLst>
                                        <p:tav tm="0">
                                          <p:val>
                                            <p:strVal val="#ppt_x-.3"/>
                                          </p:val>
                                        </p:tav>
                                        <p:tav tm="50000">
                                          <p:val>
                                            <p:strVal val="#ppt_x"/>
                                          </p:val>
                                        </p:tav>
                                        <p:tav tm="100000">
                                          <p:val>
                                            <p:strVal val="#ppt_x"/>
                                          </p:val>
                                        </p:tav>
                                      </p:tavLst>
                                    </p:anim>
                                    <p:anim calcmode="lin" valueType="num">
                                      <p:cBhvr>
                                        <p:cTn id="15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9" presetClass="entr" presetSubtype="0" accel="10000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5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5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0" dur="500" fill="hold"/>
                                        <p:tgtEl>
                                          <p:spTgt spid="17"/>
                                        </p:tgtEl>
                                        <p:attrNameLst>
                                          <p:attrName>ppt_y</p:attrName>
                                        </p:attrNameLst>
                                      </p:cBhvr>
                                      <p:tavLst>
                                        <p:tav tm="0">
                                          <p:val>
                                            <p:strVal val="#ppt_y"/>
                                          </p:val>
                                        </p:tav>
                                        <p:tav tm="100000">
                                          <p:val>
                                            <p:strVal val="#ppt_y"/>
                                          </p:val>
                                        </p:tav>
                                      </p:tavLst>
                                    </p:anim>
                                  </p:childTnLst>
                                </p:cTn>
                              </p:par>
                              <p:par>
                                <p:cTn id="161" presetID="39" presetClass="entr" presetSubtype="0" accel="10000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p:cTn id="16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958"/>
            <a:ext cx="9144000" cy="585192"/>
          </a:xfrm>
        </p:spPr>
        <p:txBody>
          <a:bodyPr>
            <a:normAutofit fontScale="90000"/>
          </a:bodyPr>
          <a:lstStyle/>
          <a:p>
            <a:r>
              <a:rPr lang="en-US" dirty="0"/>
              <a:t>11-05 Image Formation by Lenses</a:t>
            </a:r>
          </a:p>
        </p:txBody>
      </p:sp>
      <p:sp>
        <p:nvSpPr>
          <p:cNvPr id="3" name="Content Placeholder 2"/>
          <p:cNvSpPr>
            <a:spLocks noGrp="1"/>
          </p:cNvSpPr>
          <p:nvPr>
            <p:ph idx="1"/>
          </p:nvPr>
        </p:nvSpPr>
        <p:spPr/>
        <p:txBody>
          <a:bodyPr>
            <a:normAutofit lnSpcReduction="10000"/>
          </a:bodyPr>
          <a:lstStyle/>
          <a:p>
            <a:r>
              <a:rPr lang="en-US" dirty="0"/>
              <a:t>Diverging Lens</a:t>
            </a:r>
          </a:p>
          <a:p>
            <a:endParaRPr lang="en-US" dirty="0"/>
          </a:p>
          <a:p>
            <a:endParaRPr lang="en-US" dirty="0"/>
          </a:p>
          <a:p>
            <a:endParaRPr lang="en-US" dirty="0"/>
          </a:p>
          <a:p>
            <a:endParaRPr lang="en-US" dirty="0"/>
          </a:p>
          <a:p>
            <a:endParaRPr lang="en-US" dirty="0"/>
          </a:p>
          <a:p>
            <a:endParaRPr lang="en-US" dirty="0"/>
          </a:p>
          <a:p>
            <a:r>
              <a:rPr lang="en-US" dirty="0"/>
              <a:t>Image virtual, upright, smaller between F and lens</a:t>
            </a:r>
          </a:p>
        </p:txBody>
      </p:sp>
      <p:sp>
        <p:nvSpPr>
          <p:cNvPr id="4" name="Oval 3"/>
          <p:cNvSpPr/>
          <p:nvPr/>
        </p:nvSpPr>
        <p:spPr>
          <a:xfrm>
            <a:off x="5638802" y="270891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8600" y="2743200"/>
            <a:ext cx="81534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1600200" y="2457450"/>
            <a:ext cx="228600" cy="315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3402" y="270891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2743200"/>
            <a:ext cx="457200" cy="369332"/>
          </a:xfrm>
          <a:prstGeom prst="rect">
            <a:avLst/>
          </a:prstGeom>
          <a:noFill/>
        </p:spPr>
        <p:txBody>
          <a:bodyPr wrap="square" rtlCol="0">
            <a:spAutoFit/>
          </a:bodyPr>
          <a:lstStyle/>
          <a:p>
            <a:r>
              <a:rPr lang="en-US" dirty="0"/>
              <a:t>2F</a:t>
            </a:r>
          </a:p>
        </p:txBody>
      </p:sp>
      <p:sp>
        <p:nvSpPr>
          <p:cNvPr id="9" name="TextBox 8"/>
          <p:cNvSpPr txBox="1"/>
          <p:nvPr/>
        </p:nvSpPr>
        <p:spPr>
          <a:xfrm>
            <a:off x="5486400" y="2743200"/>
            <a:ext cx="381000" cy="369332"/>
          </a:xfrm>
          <a:prstGeom prst="rect">
            <a:avLst/>
          </a:prstGeom>
          <a:noFill/>
        </p:spPr>
        <p:txBody>
          <a:bodyPr wrap="square" rtlCol="0">
            <a:spAutoFit/>
          </a:bodyPr>
          <a:lstStyle/>
          <a:p>
            <a:r>
              <a:rPr lang="en-US" dirty="0"/>
              <a:t>F</a:t>
            </a:r>
          </a:p>
        </p:txBody>
      </p:sp>
      <p:sp>
        <p:nvSpPr>
          <p:cNvPr id="10" name="TextBox 9"/>
          <p:cNvSpPr txBox="1"/>
          <p:nvPr/>
        </p:nvSpPr>
        <p:spPr>
          <a:xfrm>
            <a:off x="1219200" y="2800350"/>
            <a:ext cx="990600" cy="369332"/>
          </a:xfrm>
          <a:prstGeom prst="rect">
            <a:avLst/>
          </a:prstGeom>
          <a:noFill/>
        </p:spPr>
        <p:txBody>
          <a:bodyPr wrap="square" rtlCol="0">
            <a:spAutoFit/>
          </a:bodyPr>
          <a:lstStyle/>
          <a:p>
            <a:r>
              <a:rPr lang="en-US" dirty="0"/>
              <a:t>Object</a:t>
            </a:r>
          </a:p>
        </p:txBody>
      </p:sp>
      <p:cxnSp>
        <p:nvCxnSpPr>
          <p:cNvPr id="11" name="Straight Arrow Connector 10"/>
          <p:cNvCxnSpPr>
            <a:stCxn id="6" idx="2"/>
          </p:cNvCxnSpPr>
          <p:nvPr/>
        </p:nvCxnSpPr>
        <p:spPr>
          <a:xfrm flipV="1">
            <a:off x="1714500" y="2456855"/>
            <a:ext cx="2172496" cy="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86200" y="2628900"/>
            <a:ext cx="38862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1714500" y="2457450"/>
            <a:ext cx="54483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962400" y="1828800"/>
            <a:ext cx="4038600" cy="628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2819400" y="2628900"/>
            <a:ext cx="152400" cy="126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6" idx="2"/>
          </p:cNvCxnSpPr>
          <p:nvPr/>
        </p:nvCxnSpPr>
        <p:spPr>
          <a:xfrm>
            <a:off x="1714500" y="2457450"/>
            <a:ext cx="2171700" cy="171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14600" y="2800350"/>
            <a:ext cx="990600" cy="369332"/>
          </a:xfrm>
          <a:prstGeom prst="rect">
            <a:avLst/>
          </a:prstGeom>
          <a:noFill/>
        </p:spPr>
        <p:txBody>
          <a:bodyPr wrap="square" rtlCol="0">
            <a:spAutoFit/>
          </a:bodyPr>
          <a:lstStyle/>
          <a:p>
            <a:r>
              <a:rPr lang="en-US" dirty="0"/>
              <a:t>Image</a:t>
            </a:r>
          </a:p>
        </p:txBody>
      </p:sp>
      <p:sp>
        <p:nvSpPr>
          <p:cNvPr id="23" name="Oval 22"/>
          <p:cNvSpPr/>
          <p:nvPr/>
        </p:nvSpPr>
        <p:spPr>
          <a:xfrm>
            <a:off x="2209802" y="270891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57400" y="2743200"/>
            <a:ext cx="381000" cy="369332"/>
          </a:xfrm>
          <a:prstGeom prst="rect">
            <a:avLst/>
          </a:prstGeom>
          <a:noFill/>
        </p:spPr>
        <p:txBody>
          <a:bodyPr wrap="square" rtlCol="0">
            <a:spAutoFit/>
          </a:bodyPr>
          <a:lstStyle/>
          <a:p>
            <a:r>
              <a:rPr lang="en-US" dirty="0"/>
              <a:t>F</a:t>
            </a:r>
          </a:p>
        </p:txBody>
      </p:sp>
      <p:sp>
        <p:nvSpPr>
          <p:cNvPr id="25" name="Oval 24"/>
          <p:cNvSpPr/>
          <p:nvPr/>
        </p:nvSpPr>
        <p:spPr>
          <a:xfrm>
            <a:off x="7391402" y="270891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239000" y="2743200"/>
            <a:ext cx="457200" cy="369332"/>
          </a:xfrm>
          <a:prstGeom prst="rect">
            <a:avLst/>
          </a:prstGeom>
          <a:noFill/>
        </p:spPr>
        <p:txBody>
          <a:bodyPr wrap="square" rtlCol="0">
            <a:spAutoFit/>
          </a:bodyPr>
          <a:lstStyle/>
          <a:p>
            <a:r>
              <a:rPr lang="en-US" dirty="0"/>
              <a:t>2F</a:t>
            </a:r>
          </a:p>
        </p:txBody>
      </p:sp>
      <p:cxnSp>
        <p:nvCxnSpPr>
          <p:cNvPr id="27" name="Straight Connector 26"/>
          <p:cNvCxnSpPr/>
          <p:nvPr/>
        </p:nvCxnSpPr>
        <p:spPr>
          <a:xfrm flipH="1" flipV="1">
            <a:off x="3886205" y="2628903"/>
            <a:ext cx="2743199" cy="171451"/>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55466" y="2458046"/>
            <a:ext cx="3276602" cy="514350"/>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04800" y="2628901"/>
            <a:ext cx="3505200" cy="1191"/>
          </a:xfrm>
          <a:prstGeom prst="line">
            <a:avLst/>
          </a:prstGeom>
          <a:ln w="38100">
            <a:solidFill>
              <a:schemeClr val="bg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228600" y="1219200"/>
            <a:ext cx="7315200" cy="3028950"/>
            <a:chOff x="762000" y="2362200"/>
            <a:chExt cx="7315200" cy="3657600"/>
          </a:xfrm>
        </p:grpSpPr>
        <p:sp>
          <p:nvSpPr>
            <p:cNvPr id="21" name="Arc 20"/>
            <p:cNvSpPr/>
            <p:nvPr/>
          </p:nvSpPr>
          <p:spPr>
            <a:xfrm>
              <a:off x="762000" y="2362200"/>
              <a:ext cx="3505200" cy="3657600"/>
            </a:xfrm>
            <a:prstGeom prst="arc">
              <a:avLst>
                <a:gd name="adj1" fmla="val 19517788"/>
                <a:gd name="adj2" fmla="val 2076787"/>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flipH="1">
              <a:off x="4572000" y="2362200"/>
              <a:ext cx="3505200" cy="3657600"/>
            </a:xfrm>
            <a:prstGeom prst="arc">
              <a:avLst>
                <a:gd name="adj1" fmla="val 19498234"/>
                <a:gd name="adj2" fmla="val 2089489"/>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rot="16200000" flipH="1">
              <a:off x="3279245" y="4188356"/>
              <a:ext cx="2281032" cy="321"/>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2" idx="0"/>
            </p:cNvCxnSpPr>
            <p:nvPr/>
          </p:nvCxnSpPr>
          <p:spPr>
            <a:xfrm flipV="1">
              <a:off x="3886200" y="3043253"/>
              <a:ext cx="1073932" cy="47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2"/>
            </p:cNvCxnSpPr>
            <p:nvPr/>
          </p:nvCxnSpPr>
          <p:spPr>
            <a:xfrm>
              <a:off x="3887346" y="5327950"/>
              <a:ext cx="1065653" cy="60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293767" y="719435"/>
            <a:ext cx="6926433" cy="923330"/>
          </a:xfrm>
          <a:prstGeom prst="rect">
            <a:avLst/>
          </a:prstGeom>
          <a:noFill/>
        </p:spPr>
        <p:txBody>
          <a:bodyPr wrap="square" rtlCol="0">
            <a:spAutoFit/>
          </a:bodyPr>
          <a:lstStyle/>
          <a:p>
            <a:r>
              <a:rPr lang="en-US" dirty="0"/>
              <a:t>Ray 1 now bends away from axis so that it looks like it came from F</a:t>
            </a:r>
          </a:p>
          <a:p>
            <a:r>
              <a:rPr lang="en-US" dirty="0"/>
              <a:t>Ray 2 starts by aiming at far F</a:t>
            </a:r>
          </a:p>
          <a:p>
            <a:r>
              <a:rPr lang="en-US" dirty="0"/>
              <a:t>Ray 3 same as before</a:t>
            </a:r>
          </a:p>
        </p:txBody>
      </p:sp>
    </p:spTree>
    <p:extLst>
      <p:ext uri="{BB962C8B-B14F-4D97-AF65-F5344CB8AC3E}">
        <p14:creationId xmlns:p14="http://schemas.microsoft.com/office/powerpoint/2010/main" val="41002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8"/>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5"/>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0"/>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p:cTn id="9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p:cTn id="113"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4"/>
                                        </p:tgtEl>
                                        <p:attrNameLst>
                                          <p:attrName>ppt_y</p:attrName>
                                        </p:attrNameLst>
                                      </p:cBhvr>
                                      <p:tavLst>
                                        <p:tav tm="0">
                                          <p:val>
                                            <p:strVal val="#ppt_y"/>
                                          </p:val>
                                        </p:tav>
                                        <p:tav tm="100000">
                                          <p:val>
                                            <p:strVal val="#ppt_y"/>
                                          </p:val>
                                        </p:tav>
                                      </p:tavLst>
                                    </p:anim>
                                  </p:childTnLst>
                                </p:cTn>
                              </p:par>
                              <p:par>
                                <p:cTn id="117" presetID="39" presetClass="entr" presetSubtype="0" accel="100000" fill="hold"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p:cTn id="119"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9" presetClass="entr" presetSubtype="0" accel="100000" fill="hold"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p:cTn id="12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16"/>
                                        </p:tgtEl>
                                        <p:attrNameLst>
                                          <p:attrName>ppt_y</p:attrName>
                                        </p:attrNameLst>
                                      </p:cBhvr>
                                      <p:tavLst>
                                        <p:tav tm="0">
                                          <p:val>
                                            <p:strVal val="#ppt_y"/>
                                          </p:val>
                                        </p:tav>
                                        <p:tav tm="100000">
                                          <p:val>
                                            <p:strVal val="#ppt_y"/>
                                          </p:val>
                                        </p:tav>
                                      </p:tavLst>
                                    </p:anim>
                                  </p:childTnLst>
                                </p:cTn>
                              </p:par>
                              <p:par>
                                <p:cTn id="131" presetID="39" presetClass="entr" presetSubtype="0" accel="100000" fill="hold" nodeType="with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12"/>
                                        </p:tgtEl>
                                        <p:attrNameLst>
                                          <p:attrName>style.visibility</p:attrName>
                                        </p:attrNameLst>
                                      </p:cBhvr>
                                      <p:to>
                                        <p:strVal val="visible"/>
                                      </p:to>
                                    </p:set>
                                    <p:anim calcmode="lin" valueType="num">
                                      <p:cBhvr>
                                        <p:cTn id="141"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2"/>
                                        </p:tgtEl>
                                        <p:attrNameLst>
                                          <p:attrName>ppt_y</p:attrName>
                                        </p:attrNameLst>
                                      </p:cBhvr>
                                      <p:tavLst>
                                        <p:tav tm="0">
                                          <p:val>
                                            <p:strVal val="#ppt_y"/>
                                          </p:val>
                                        </p:tav>
                                        <p:tav tm="100000">
                                          <p:val>
                                            <p:strVal val="#ppt_y"/>
                                          </p:val>
                                        </p:tav>
                                      </p:tavLst>
                                    </p:anim>
                                  </p:childTnLst>
                                </p:cTn>
                              </p:par>
                              <p:par>
                                <p:cTn id="145" presetID="39" presetClass="entr" presetSubtype="0" accel="100000" fill="hold"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39" presetClass="entr" presetSubtype="0" accel="100000" fill="hold" nodeType="clickEffect">
                                  <p:stCondLst>
                                    <p:cond delay="0"/>
                                  </p:stCondLst>
                                  <p:childTnLst>
                                    <p:set>
                                      <p:cBhvr>
                                        <p:cTn id="154" dur="1" fill="hold">
                                          <p:stCondLst>
                                            <p:cond delay="0"/>
                                          </p:stCondLst>
                                        </p:cTn>
                                        <p:tgtEl>
                                          <p:spTgt spid="13"/>
                                        </p:tgtEl>
                                        <p:attrNameLst>
                                          <p:attrName>style.visibility</p:attrName>
                                        </p:attrNameLst>
                                      </p:cBhvr>
                                      <p:to>
                                        <p:strVal val="visible"/>
                                      </p:to>
                                    </p:set>
                                    <p:anim calcmode="lin" valueType="num">
                                      <p:cBhvr>
                                        <p:cTn id="1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5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39" presetClass="entr" presetSubtype="0" accel="100000" fill="hold" grpId="0" nodeType="clickEffect">
                                  <p:stCondLst>
                                    <p:cond delay="0"/>
                                  </p:stCondLst>
                                  <p:childTnLst>
                                    <p:set>
                                      <p:cBhvr>
                                        <p:cTn id="162" dur="1" fill="hold">
                                          <p:stCondLst>
                                            <p:cond delay="0"/>
                                          </p:stCondLst>
                                        </p:cTn>
                                        <p:tgtEl>
                                          <p:spTgt spid="17"/>
                                        </p:tgtEl>
                                        <p:attrNameLst>
                                          <p:attrName>style.visibility</p:attrName>
                                        </p:attrNameLst>
                                      </p:cBhvr>
                                      <p:to>
                                        <p:strVal val="visible"/>
                                      </p:to>
                                    </p:set>
                                    <p:anim calcmode="lin" valueType="num">
                                      <p:cBhvr>
                                        <p:cTn id="16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7"/>
                                        </p:tgtEl>
                                        <p:attrNameLst>
                                          <p:attrName>ppt_y</p:attrName>
                                        </p:attrNameLst>
                                      </p:cBhvr>
                                      <p:tavLst>
                                        <p:tav tm="0">
                                          <p:val>
                                            <p:strVal val="#ppt_y"/>
                                          </p:val>
                                        </p:tav>
                                        <p:tav tm="100000">
                                          <p:val>
                                            <p:strVal val="#ppt_y"/>
                                          </p:val>
                                        </p:tav>
                                      </p:tavLst>
                                    </p:anim>
                                  </p:childTnLst>
                                </p:cTn>
                              </p:par>
                              <p:par>
                                <p:cTn id="167" presetID="39" presetClass="entr" presetSubtype="0" accel="100000" fill="hold" grpId="0" nodeType="withEffect">
                                  <p:stCondLst>
                                    <p:cond delay="0"/>
                                  </p:stCondLst>
                                  <p:childTnLst>
                                    <p:set>
                                      <p:cBhvr>
                                        <p:cTn id="168" dur="1" fill="hold">
                                          <p:stCondLst>
                                            <p:cond delay="0"/>
                                          </p:stCondLst>
                                        </p:cTn>
                                        <p:tgtEl>
                                          <p:spTgt spid="15"/>
                                        </p:tgtEl>
                                        <p:attrNameLst>
                                          <p:attrName>style.visibility</p:attrName>
                                        </p:attrNameLst>
                                      </p:cBhvr>
                                      <p:to>
                                        <p:strVal val="visible"/>
                                      </p:to>
                                    </p:set>
                                    <p:anim calcmode="lin" valueType="num">
                                      <p:cBhvr>
                                        <p:cTn id="16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7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7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6" grpId="0" uiExpand="1" animBg="1"/>
      <p:bldP spid="7" grpId="0" uiExpand="1" animBg="1"/>
      <p:bldP spid="8" grpId="0" uiExpand="1"/>
      <p:bldP spid="9" grpId="0" uiExpand="1"/>
      <p:bldP spid="10" grpId="0" uiExpand="1"/>
      <p:bldP spid="15" grpId="0" uiExpand="1" animBg="1"/>
      <p:bldP spid="17" grpId="0" uiExpand="1"/>
      <p:bldP spid="23" grpId="0" uiExpand="1" animBg="1"/>
      <p:bldP spid="24" grpId="0" uiExpand="1"/>
      <p:bldP spid="25" grpId="0" uiExpand="1" animBg="1"/>
      <p:bldP spid="26" grpId="0" uiExpand="1"/>
      <p:bldP spid="18"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11-05 Image Formation by Lenses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lnSpcReduction="10000"/>
              </a:bodyPr>
              <a:lstStyle/>
              <a:p>
                <a:r>
                  <a:rPr lang="en-US" dirty="0"/>
                  <a:t>Thin-lens equation</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den>
                    </m:f>
                  </m:oMath>
                </a14:m>
                <a:endParaRPr lang="en-US" dirty="0"/>
              </a:p>
              <a:p>
                <a:endParaRPr lang="en-US" dirty="0"/>
              </a:p>
              <a:p>
                <a:r>
                  <a:rPr lang="en-US" dirty="0"/>
                  <a:t>Converging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real (right side)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355" t="-13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p:txBody>
              <a:bodyPr>
                <a:normAutofit lnSpcReduction="10000"/>
              </a:bodyPr>
              <a:lstStyle/>
              <a:p>
                <a:r>
                  <a:rPr lang="en-US" dirty="0"/>
                  <a:t>Magnification equation</a:t>
                </a:r>
              </a:p>
              <a:p>
                <a14:m>
                  <m:oMath xmlns:m="http://schemas.openxmlformats.org/officeDocument/2006/math">
                    <m:r>
                      <a:rPr lang="en-US" b="0" i="1" smtClean="0">
                        <a:latin typeface="Cambria Math"/>
                      </a:rPr>
                      <m:t>𝑚</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oMath>
                </a14:m>
                <a:endParaRPr lang="en-US" dirty="0"/>
              </a:p>
              <a:p>
                <a:endParaRPr lang="en-US" dirty="0"/>
              </a:p>
              <a:p>
                <a:r>
                  <a:rPr lang="en-US" dirty="0"/>
                  <a:t>Diverging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virtual (left side)</a:t>
                </a:r>
              </a:p>
              <a:p>
                <a:pPr lvl="1"/>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blipFill rotWithShape="1">
                <a:blip r:embed="rId4"/>
                <a:stretch>
                  <a:fillRect l="-1493" t="-1318"/>
                </a:stretch>
              </a:blipFill>
            </p:spPr>
            <p:txBody>
              <a:bodyPr/>
              <a:lstStyle/>
              <a:p>
                <a:r>
                  <a:rPr lang="en-US">
                    <a:noFill/>
                  </a:rPr>
                  <a:t> </a:t>
                </a:r>
              </a:p>
            </p:txBody>
          </p:sp>
        </mc:Fallback>
      </mc:AlternateContent>
    </p:spTree>
    <p:extLst>
      <p:ext uri="{BB962C8B-B14F-4D97-AF65-F5344CB8AC3E}">
        <p14:creationId xmlns:p14="http://schemas.microsoft.com/office/powerpoint/2010/main" val="15334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6750"/>
          </a:xfrm>
        </p:spPr>
        <p:txBody>
          <a:bodyPr>
            <a:normAutofit fontScale="90000"/>
          </a:bodyPr>
          <a:lstStyle/>
          <a:p>
            <a:r>
              <a:rPr lang="en-US" dirty="0"/>
              <a:t>11-05 Image Formation by Lenses</a:t>
            </a:r>
          </a:p>
        </p:txBody>
      </p:sp>
      <p:sp>
        <p:nvSpPr>
          <p:cNvPr id="3" name="Content Placeholder 2"/>
          <p:cNvSpPr>
            <a:spLocks noGrp="1"/>
          </p:cNvSpPr>
          <p:nvPr>
            <p:ph idx="1"/>
          </p:nvPr>
        </p:nvSpPr>
        <p:spPr>
          <a:xfrm>
            <a:off x="-9526" y="819150"/>
            <a:ext cx="9153525" cy="4324350"/>
          </a:xfrm>
        </p:spPr>
        <p:txBody>
          <a:bodyPr>
            <a:normAutofit fontScale="70000" lnSpcReduction="20000"/>
          </a:bodyPr>
          <a:lstStyle/>
          <a:p>
            <a:r>
              <a:rPr lang="en-US" dirty="0"/>
              <a:t>Lens Reasoning Strategy</a:t>
            </a:r>
          </a:p>
          <a:p>
            <a:pPr marL="822960" lvl="1" indent="-457200">
              <a:buFont typeface="+mj-lt"/>
              <a:buAutoNum type="arabicPeriod"/>
            </a:pPr>
            <a:r>
              <a:rPr lang="en-US" dirty="0"/>
              <a:t>Examine the situation to determine that image formation by a lens is involved.</a:t>
            </a:r>
          </a:p>
          <a:p>
            <a:pPr marL="822960" lvl="1" indent="-457200">
              <a:buFont typeface="+mj-lt"/>
              <a:buAutoNum type="arabicPeriod"/>
            </a:pPr>
            <a:r>
              <a:rPr lang="en-US" dirty="0"/>
              <a:t>Determine whether ray tracing, the thin lens equations, or both are to be employed. A sketch is very useful even if ray tracing is not specifically required by the problem. Write symbols and values on the sketch.</a:t>
            </a:r>
          </a:p>
          <a:p>
            <a:pPr marL="822960" lvl="1" indent="-457200">
              <a:buFont typeface="+mj-lt"/>
              <a:buAutoNum type="arabicPeriod"/>
            </a:pPr>
            <a:r>
              <a:rPr lang="en-US" dirty="0"/>
              <a:t>Identify exactly what needs to be determined in the problem (identify the unknowns).</a:t>
            </a:r>
          </a:p>
          <a:p>
            <a:pPr marL="822960" lvl="1" indent="-457200">
              <a:buFont typeface="+mj-lt"/>
              <a:buAutoNum type="arabicPeriod"/>
            </a:pPr>
            <a:r>
              <a:rPr lang="en-US" dirty="0"/>
              <a:t>Make a list of what is given or can be inferred from the problem as stated (identify the </a:t>
            </a:r>
            <a:r>
              <a:rPr lang="en-US" dirty="0" err="1"/>
              <a:t>knowns</a:t>
            </a:r>
            <a:r>
              <a:rPr lang="en-US" dirty="0"/>
              <a:t>). It is helpful to determine whether the situation involves a case 1, 2, or 3 image. While these are just names for types of images, they have certain characteristics (given in </a:t>
            </a:r>
            <a:r>
              <a:rPr lang="en-US" b="1" dirty="0"/>
              <a:t>Table 25.3</a:t>
            </a:r>
            <a:r>
              <a:rPr lang="en-US" dirty="0"/>
              <a:t>) that can be of great use in solving problems.</a:t>
            </a:r>
          </a:p>
          <a:p>
            <a:pPr marL="822960" lvl="1" indent="-457200">
              <a:buFont typeface="+mj-lt"/>
              <a:buAutoNum type="arabicPeriod"/>
            </a:pPr>
            <a:r>
              <a:rPr lang="en-US" dirty="0"/>
              <a:t>If ray tracing is required, use the ray tracing rules listed near the beginning of this section.</a:t>
            </a:r>
          </a:p>
          <a:p>
            <a:pPr marL="822960" lvl="1" indent="-457200">
              <a:buFont typeface="+mj-lt"/>
              <a:buAutoNum type="arabicPeriod"/>
            </a:pPr>
            <a:r>
              <a:rPr lang="en-US" dirty="0"/>
              <a:t>Most quantitative problems require the use of the thin lens equations. These are solved in the usual manner by substituting </a:t>
            </a:r>
            <a:r>
              <a:rPr lang="en-US" dirty="0" err="1"/>
              <a:t>knowns</a:t>
            </a:r>
            <a:r>
              <a:rPr lang="en-US" dirty="0"/>
              <a:t> and solving for unknowns. Several worked examples serve as guides.</a:t>
            </a:r>
          </a:p>
          <a:p>
            <a:pPr marL="822960" lvl="1" indent="-457200">
              <a:buFont typeface="+mj-lt"/>
              <a:buAutoNum type="arabicPeriod"/>
            </a:pPr>
            <a:r>
              <a:rPr lang="en-US" dirty="0"/>
              <a:t>Check to see if the answer is reasonable: Does it make sense</a:t>
            </a:r>
            <a:r>
              <a:rPr lang="en-US" i="1" dirty="0"/>
              <a:t>? </a:t>
            </a:r>
            <a:r>
              <a:rPr lang="en-US" dirty="0"/>
              <a:t>If you have identified the type of image (case 1, 2, or 3), you should assess whether your answer is consistent with the type of image, magnification, and so on.</a:t>
            </a:r>
          </a:p>
        </p:txBody>
      </p:sp>
    </p:spTree>
    <p:extLst>
      <p:ext uri="{BB962C8B-B14F-4D97-AF65-F5344CB8AC3E}">
        <p14:creationId xmlns:p14="http://schemas.microsoft.com/office/powerpoint/2010/main" val="22832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11-05 Image Formation by Lenses</a:t>
            </a:r>
          </a:p>
        </p:txBody>
      </p:sp>
      <p:sp>
        <p:nvSpPr>
          <p:cNvPr id="6" name="Content Placeholder 5"/>
          <p:cNvSpPr>
            <a:spLocks noGrp="1"/>
          </p:cNvSpPr>
          <p:nvPr>
            <p:ph idx="1"/>
          </p:nvPr>
        </p:nvSpPr>
        <p:spPr/>
        <p:txBody>
          <a:bodyPr/>
          <a:lstStyle/>
          <a:p>
            <a:r>
              <a:rPr lang="en-US" dirty="0"/>
              <a:t>A child is playing with a pair of glasses with diverging lenses.  The focal length is 20 cm from the lens and his eye is 5 cm from the lens.  A parent looks at the child’s eye in the lens.  If the eye is the object, where is the image located?  </a:t>
            </a:r>
          </a:p>
          <a:p>
            <a:pPr lvl="1"/>
            <a:r>
              <a:rPr lang="en-US" dirty="0"/>
              <a:t>4 cm behind the lens</a:t>
            </a:r>
          </a:p>
          <a:p>
            <a:r>
              <a:rPr lang="en-US" dirty="0"/>
              <a:t>If his eye is really 3 cm across, how big does it appear?</a:t>
            </a:r>
          </a:p>
          <a:p>
            <a:pPr lvl="1"/>
            <a:r>
              <a:rPr lang="en-US" dirty="0">
                <a:sym typeface="Wingdings" pitchFamily="2" charset="2"/>
              </a:rPr>
              <a:t>h</a:t>
            </a:r>
            <a:r>
              <a:rPr lang="en-US" baseline="-25000" dirty="0">
                <a:sym typeface="Wingdings" pitchFamily="2" charset="2"/>
              </a:rPr>
              <a:t>i</a:t>
            </a:r>
            <a:r>
              <a:rPr lang="en-US" dirty="0">
                <a:sym typeface="Wingdings" pitchFamily="2" charset="2"/>
              </a:rPr>
              <a:t> = 2.4 cm</a:t>
            </a:r>
            <a:endParaRPr lang="en-US" dirty="0"/>
          </a:p>
        </p:txBody>
      </p:sp>
    </p:spTree>
    <p:extLst>
      <p:ext uri="{BB962C8B-B14F-4D97-AF65-F5344CB8AC3E}">
        <p14:creationId xmlns:p14="http://schemas.microsoft.com/office/powerpoint/2010/main" val="39290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11-05 Homework</a:t>
            </a:r>
          </a:p>
        </p:txBody>
      </p:sp>
      <p:sp>
        <p:nvSpPr>
          <p:cNvPr id="3" name="Content Placeholder 2"/>
          <p:cNvSpPr>
            <a:spLocks noGrp="1"/>
          </p:cNvSpPr>
          <p:nvPr>
            <p:ph sz="half" idx="1"/>
          </p:nvPr>
        </p:nvSpPr>
        <p:spPr/>
        <p:txBody>
          <a:bodyPr>
            <a:normAutofit/>
          </a:bodyPr>
          <a:lstStyle/>
          <a:p>
            <a:r>
              <a:rPr lang="en-US" dirty="0"/>
              <a:t>Form an image in your mind of doing well.</a:t>
            </a:r>
          </a:p>
          <a:p>
            <a:endParaRPr lang="en-US" dirty="0"/>
          </a:p>
          <a:p>
            <a:r>
              <a:rPr lang="en-US" dirty="0"/>
              <a:t>Read 25.7</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2920934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B13E8-77C7-4572-A2EF-95F39F32CB99}"/>
              </a:ext>
            </a:extLst>
          </p:cNvPr>
          <p:cNvSpPr>
            <a:spLocks noGrp="1"/>
          </p:cNvSpPr>
          <p:nvPr>
            <p:ph type="title"/>
          </p:nvPr>
        </p:nvSpPr>
        <p:spPr/>
        <p:txBody>
          <a:bodyPr/>
          <a:lstStyle/>
          <a:p>
            <a:r>
              <a:rPr lang="en-US" dirty="0"/>
              <a:t>11-06 Image Formation by Mirrors</a:t>
            </a:r>
          </a:p>
        </p:txBody>
      </p:sp>
      <p:sp>
        <p:nvSpPr>
          <p:cNvPr id="3" name="Text Placeholder 2">
            <a:extLst>
              <a:ext uri="{FF2B5EF4-FFF2-40B4-BE49-F238E27FC236}">
                <a16:creationId xmlns:a16="http://schemas.microsoft.com/office/drawing/2014/main" id="{91163C24-5383-4701-9CB1-1556C32C25F6}"/>
              </a:ext>
            </a:extLst>
          </p:cNvPr>
          <p:cNvSpPr>
            <a:spLocks noGrp="1"/>
          </p:cNvSpPr>
          <p:nvPr>
            <p:ph type="body" idx="1"/>
          </p:nvPr>
        </p:nvSpPr>
        <p:spPr/>
        <p:txBody>
          <a:bodyPr/>
          <a:lstStyle/>
          <a:p>
            <a:r>
              <a:rPr lang="en-US" dirty="0"/>
              <a:t>In this lesson you will…</a:t>
            </a:r>
          </a:p>
          <a:p>
            <a:r>
              <a:rPr lang="en-US" dirty="0"/>
              <a:t>• Illustrate image formation in a flat mirror.</a:t>
            </a:r>
          </a:p>
          <a:p>
            <a:r>
              <a:rPr lang="en-US" dirty="0"/>
              <a:t>• Explain with ray diagrams the formation of an image using spherical mirrors.</a:t>
            </a:r>
          </a:p>
          <a:p>
            <a:r>
              <a:rPr lang="en-US" dirty="0"/>
              <a:t>• Determine focal length and magnification given radius of curvature, distance of object and image.</a:t>
            </a:r>
          </a:p>
        </p:txBody>
      </p:sp>
    </p:spTree>
    <p:extLst>
      <p:ext uri="{BB962C8B-B14F-4D97-AF65-F5344CB8AC3E}">
        <p14:creationId xmlns:p14="http://schemas.microsoft.com/office/powerpoint/2010/main" val="361072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t>Maxwell predicted that the speed of electromagnetic waves would be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𝑐</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e>
                          </m:rad>
                        </m:den>
                      </m:f>
                      <m:r>
                        <a:rPr lang="en-US" b="0" i="1" smtClean="0">
                          <a:latin typeface="Cambria Math"/>
                        </a:rPr>
                        <m:t>=3.00×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8</m:t>
                          </m:r>
                        </m:sup>
                      </m:sSup>
                      <m:r>
                        <a:rPr lang="en-US" b="0" i="1" smtClean="0">
                          <a:latin typeface="Cambria Math"/>
                        </a:rPr>
                        <m:t> </m:t>
                      </m:r>
                      <m:r>
                        <a:rPr lang="en-US" b="0" i="1" smtClean="0">
                          <a:latin typeface="Cambria Math"/>
                        </a:rPr>
                        <m:t>𝑚</m:t>
                      </m:r>
                      <m:r>
                        <a:rPr lang="en-US" b="0" i="1" smtClean="0">
                          <a:latin typeface="Cambria Math"/>
                        </a:rPr>
                        <m:t>/</m:t>
                      </m:r>
                      <m:r>
                        <a:rPr lang="en-US" b="0" i="1" smtClean="0">
                          <a:latin typeface="Cambria Math"/>
                        </a:rPr>
                        <m:t>𝑠</m:t>
                      </m:r>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𝜖</m:t>
                          </m:r>
                        </m:e>
                        <m:sub>
                          <m:r>
                            <a:rPr lang="en-US" b="0" i="1" smtClean="0">
                              <a:latin typeface="Cambria Math"/>
                            </a:rPr>
                            <m:t>0</m:t>
                          </m:r>
                        </m:sub>
                      </m:sSub>
                      <m:r>
                        <a:rPr lang="en-US" b="0" i="1" smtClean="0">
                          <a:latin typeface="Cambria Math"/>
                        </a:rPr>
                        <m:t>=8.85×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sSup>
                        <m:sSupPr>
                          <m:ctrlPr>
                            <a:rPr lang="en-US" b="0" i="1" smtClean="0">
                              <a:latin typeface="Cambria Math" panose="02040503050406030204" pitchFamily="18" charset="0"/>
                            </a:rPr>
                          </m:ctrlPr>
                        </m:sSupPr>
                        <m:e>
                          <m:r>
                            <a:rPr lang="en-US" b="0" i="1" smtClean="0">
                              <a:latin typeface="Cambria Math"/>
                            </a:rPr>
                            <m:t>𝐶</m:t>
                          </m:r>
                        </m:e>
                        <m:sup>
                          <m:r>
                            <a:rPr lang="en-US" b="0" i="1" smtClean="0">
                              <a:latin typeface="Cambria Math"/>
                            </a:rPr>
                            <m:t>2</m:t>
                          </m:r>
                        </m:sup>
                      </m:sSup>
                      <m:r>
                        <a:rPr lang="en-US" b="0" i="1" smtClean="0">
                          <a:latin typeface="Cambria Math"/>
                        </a:rPr>
                        <m:t>/</m:t>
                      </m:r>
                      <m:r>
                        <a:rPr lang="en-US" b="0" i="1" smtClean="0">
                          <a:latin typeface="Cambria Math"/>
                        </a:rPr>
                        <m:t>𝑁</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=4</m:t>
                      </m:r>
                      <m:r>
                        <a:rPr lang="en-US" b="0" i="1" smtClean="0">
                          <a:latin typeface="Cambria Math"/>
                        </a:rPr>
                        <m:t>𝜋</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−7</m:t>
                          </m:r>
                        </m:sup>
                      </m:sSup>
                      <m:r>
                        <a:rPr lang="en-US" b="0" i="1" smtClean="0">
                          <a:latin typeface="Cambria Math"/>
                        </a:rPr>
                        <m:t> </m:t>
                      </m:r>
                      <m:r>
                        <a:rPr lang="en-US" b="0" i="1" smtClean="0">
                          <a:latin typeface="Cambria Math"/>
                        </a:rPr>
                        <m:t>𝑇</m:t>
                      </m:r>
                      <m:r>
                        <a:rPr lang="en-US" b="0" i="1" smtClean="0">
                          <a:latin typeface="Cambria Math"/>
                        </a:rPr>
                        <m:t>/</m:t>
                      </m:r>
                      <m:r>
                        <a:rPr lang="en-US" b="0" i="1" smtClean="0">
                          <a:latin typeface="Cambria Math"/>
                        </a:rPr>
                        <m:t>𝑁𝑚</m:t>
                      </m:r>
                    </m:oMath>
                  </m:oMathPara>
                </a14:m>
                <a:endParaRPr lang="en-US" dirty="0"/>
              </a:p>
              <a:p>
                <a:pPr marL="0" indent="0">
                  <a:buNone/>
                </a:pPr>
                <a:endParaRPr lang="en-US" dirty="0"/>
              </a:p>
              <a:p>
                <a:r>
                  <a:rPr lang="en-US" dirty="0"/>
                  <a:t>Heinrich Hertz was the first scientist to generate and receive EM waves.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r="-266" b="-1333"/>
                </a:stretch>
              </a:blipFill>
            </p:spPr>
            <p:txBody>
              <a:bodyPr/>
              <a:lstStyle/>
              <a:p>
                <a:r>
                  <a:rPr lang="en-US">
                    <a:noFill/>
                  </a:rPr>
                  <a:t> </a:t>
                </a:r>
              </a:p>
            </p:txBody>
          </p:sp>
        </mc:Fallback>
      </mc:AlternateContent>
    </p:spTree>
    <p:extLst>
      <p:ext uri="{BB962C8B-B14F-4D97-AF65-F5344CB8AC3E}">
        <p14:creationId xmlns:p14="http://schemas.microsoft.com/office/powerpoint/2010/main" val="384963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11-06 Image Formation by Mirrors</a:t>
            </a:r>
          </a:p>
        </p:txBody>
      </p:sp>
      <p:sp>
        <p:nvSpPr>
          <p:cNvPr id="3" name="Content Placeholder 2"/>
          <p:cNvSpPr>
            <a:spLocks noGrp="1"/>
          </p:cNvSpPr>
          <p:nvPr>
            <p:ph idx="1"/>
          </p:nvPr>
        </p:nvSpPr>
        <p:spPr/>
        <p:txBody>
          <a:bodyPr/>
          <a:lstStyle/>
          <a:p>
            <a:r>
              <a:rPr lang="en-US" dirty="0"/>
              <a:t>Concave: bends in</a:t>
            </a:r>
          </a:p>
          <a:p>
            <a:r>
              <a:rPr lang="en-US" dirty="0"/>
              <a:t>Convex: bends out</a:t>
            </a:r>
          </a:p>
        </p:txBody>
      </p:sp>
      <p:pic>
        <p:nvPicPr>
          <p:cNvPr id="4" name="Picture 3" descr="F25.10.jpg"/>
          <p:cNvPicPr>
            <a:picLocks noChangeAspect="1"/>
          </p:cNvPicPr>
          <p:nvPr/>
        </p:nvPicPr>
        <p:blipFill>
          <a:blip r:embed="rId3" cstate="print"/>
          <a:srcRect l="34981"/>
          <a:stretch>
            <a:fillRect/>
          </a:stretch>
        </p:blipFill>
        <p:spPr>
          <a:xfrm>
            <a:off x="533400" y="2335526"/>
            <a:ext cx="7620000" cy="2141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3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11-06 Image Formation by Mirrors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2000" dirty="0" err="1"/>
                  <a:t>Normals</a:t>
                </a:r>
                <a:r>
                  <a:rPr lang="en-US" sz="2000" dirty="0"/>
                  <a:t> are always perpendicular to the surface and pass through the center of curvature, C.</a:t>
                </a:r>
              </a:p>
              <a:p>
                <a:pPr lvl="1"/>
                <a:r>
                  <a:rPr lang="en-US" sz="2000" dirty="0"/>
                  <a:t>Law of Reflection says that the angle to the normal is the same for the incident and reflected rays</a:t>
                </a:r>
              </a:p>
              <a:p>
                <a:r>
                  <a:rPr lang="en-US" sz="2000" dirty="0"/>
                  <a:t>Principal axis: imaginary line through C and the center of the mirror.</a:t>
                </a:r>
              </a:p>
              <a:p>
                <a:r>
                  <a:rPr lang="en-US" sz="2000" dirty="0"/>
                  <a:t>Focal point (F): parallel rays strike the mirror and converge at the focal point.</a:t>
                </a:r>
              </a:p>
              <a:p>
                <a:r>
                  <a:rPr lang="en-US" sz="2000" dirty="0"/>
                  <a:t>Focal length (</a:t>
                </a:r>
                <a:r>
                  <a:rPr lang="en-US" sz="2000" i="1" dirty="0"/>
                  <a:t>f</a:t>
                </a:r>
                <a:r>
                  <a:rPr lang="en-US" sz="2000" dirty="0"/>
                  <a:t>): distance between F and mirror</a:t>
                </a:r>
              </a:p>
              <a:p>
                <a:pPr lvl="1"/>
                <a:r>
                  <a:rPr lang="en-US" sz="2000" dirty="0"/>
                  <a:t>Concave mirrors</a:t>
                </a:r>
                <a:r>
                  <a:rPr lang="en-US" sz="2000" dirty="0">
                    <a:sym typeface="Wingdings" pitchFamily="2" charset="2"/>
                  </a:rPr>
                  <a:t>:</a:t>
                </a:r>
                <a:r>
                  <a:rPr lang="en-US" sz="2000" dirty="0"/>
                  <a:t> </a:t>
                </a:r>
                <a14:m>
                  <m:oMath xmlns:m="http://schemas.openxmlformats.org/officeDocument/2006/math">
                    <m:r>
                      <a:rPr lang="en-US" sz="2000" i="1" dirty="0" smtClean="0">
                        <a:latin typeface="Cambria Math"/>
                      </a:rPr>
                      <m:t>𝑓</m:t>
                    </m:r>
                    <m:r>
                      <a:rPr lang="en-US" sz="2000" i="1" dirty="0" smtClean="0">
                        <a:latin typeface="Cambria Math"/>
                      </a:rPr>
                      <m:t>=</m:t>
                    </m:r>
                    <m:f>
                      <m:fPr>
                        <m:ctrlPr>
                          <a:rPr lang="en-US" sz="2000" i="1" dirty="0" smtClean="0">
                            <a:latin typeface="Cambria Math" panose="02040503050406030204" pitchFamily="18" charset="0"/>
                          </a:rPr>
                        </m:ctrlPr>
                      </m:fPr>
                      <m:num>
                        <m:r>
                          <a:rPr lang="en-US" sz="2000" i="1" dirty="0" smtClean="0">
                            <a:latin typeface="Cambria Math"/>
                          </a:rPr>
                          <m:t>1</m:t>
                        </m:r>
                      </m:num>
                      <m:den>
                        <m:r>
                          <a:rPr lang="en-US" sz="2000" i="1" dirty="0" smtClean="0">
                            <a:latin typeface="Cambria Math"/>
                          </a:rPr>
                          <m:t>2</m:t>
                        </m:r>
                      </m:den>
                    </m:f>
                    <m:r>
                      <a:rPr lang="en-US" sz="2000" i="1" dirty="0" smtClean="0">
                        <a:latin typeface="Cambria Math"/>
                      </a:rPr>
                      <m:t>𝑅</m:t>
                    </m:r>
                  </m:oMath>
                </a14:m>
                <a:endParaRPr lang="en-US" sz="2000" dirty="0"/>
              </a:p>
              <a:p>
                <a:pPr lvl="1"/>
                <a:r>
                  <a:rPr lang="en-US" sz="2000" dirty="0"/>
                  <a:t>Convex mirrors: </a:t>
                </a:r>
                <a14:m>
                  <m:oMath xmlns:m="http://schemas.openxmlformats.org/officeDocument/2006/math">
                    <m:r>
                      <a:rPr lang="en-US" sz="2000" i="1" dirty="0" smtClean="0">
                        <a:latin typeface="Cambria Math"/>
                      </a:rPr>
                      <m:t>𝑓</m:t>
                    </m:r>
                    <m:r>
                      <a:rPr lang="en-US" sz="2000" i="1" dirty="0" smtClean="0">
                        <a:latin typeface="Cambria Math"/>
                      </a:rPr>
                      <m:t>=−</m:t>
                    </m:r>
                    <m:f>
                      <m:fPr>
                        <m:ctrlPr>
                          <a:rPr lang="en-US" sz="2000" i="1" dirty="0" smtClean="0">
                            <a:latin typeface="Cambria Math" panose="02040503050406030204" pitchFamily="18" charset="0"/>
                          </a:rPr>
                        </m:ctrlPr>
                      </m:fPr>
                      <m:num>
                        <m:r>
                          <a:rPr lang="en-US" sz="2000" i="1" dirty="0" smtClean="0">
                            <a:latin typeface="Cambria Math"/>
                          </a:rPr>
                          <m:t>1</m:t>
                        </m:r>
                      </m:num>
                      <m:den>
                        <m:r>
                          <a:rPr lang="en-US" sz="2000" i="1" dirty="0" smtClean="0">
                            <a:latin typeface="Cambria Math"/>
                          </a:rPr>
                          <m:t>2</m:t>
                        </m:r>
                      </m:den>
                    </m:f>
                    <m:r>
                      <a:rPr lang="en-US" sz="2000" i="1" dirty="0" smtClean="0">
                        <a:latin typeface="Cambria Math"/>
                      </a:rPr>
                      <m:t>𝑅</m:t>
                    </m:r>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399" t="-1852"/>
                </a:stretch>
              </a:blipFill>
            </p:spPr>
            <p:txBody>
              <a:bodyPr/>
              <a:lstStyle/>
              <a:p>
                <a:r>
                  <a:rPr lang="en-US">
                    <a:noFill/>
                  </a:rPr>
                  <a:t> </a:t>
                </a:r>
              </a:p>
            </p:txBody>
          </p:sp>
        </mc:Fallback>
      </mc:AlternateContent>
      <p:pic>
        <p:nvPicPr>
          <p:cNvPr id="4" name="Picture 3" descr="F25.12.jpg"/>
          <p:cNvPicPr>
            <a:picLocks noChangeAspect="1"/>
          </p:cNvPicPr>
          <p:nvPr/>
        </p:nvPicPr>
        <p:blipFill>
          <a:blip r:embed="rId4" cstate="print"/>
          <a:stretch>
            <a:fillRect/>
          </a:stretch>
        </p:blipFill>
        <p:spPr>
          <a:xfrm>
            <a:off x="5486400" y="3425889"/>
            <a:ext cx="3657600" cy="1709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3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11-06 Image Formation by Mirrors</a:t>
            </a:r>
          </a:p>
        </p:txBody>
      </p:sp>
      <p:sp>
        <p:nvSpPr>
          <p:cNvPr id="3" name="Content Placeholder 2"/>
          <p:cNvSpPr>
            <a:spLocks noGrp="1"/>
          </p:cNvSpPr>
          <p:nvPr>
            <p:ph idx="1"/>
          </p:nvPr>
        </p:nvSpPr>
        <p:spPr/>
        <p:txBody>
          <a:bodyPr/>
          <a:lstStyle/>
          <a:p>
            <a:r>
              <a:rPr lang="en-US" dirty="0"/>
              <a:t>Spherical aberration </a:t>
            </a:r>
          </a:p>
          <a:p>
            <a:pPr lvl="1"/>
            <a:r>
              <a:rPr lang="en-US" dirty="0"/>
              <a:t>Rays far from the principle axis actually cross between F and the mirror.</a:t>
            </a:r>
          </a:p>
          <a:p>
            <a:pPr lvl="1"/>
            <a:r>
              <a:rPr lang="en-US" dirty="0"/>
              <a:t>Fix this by using a parabolic mirror.</a:t>
            </a:r>
          </a:p>
        </p:txBody>
      </p:sp>
      <p:pic>
        <p:nvPicPr>
          <p:cNvPr id="4" name="Picture 3" descr="F25.14.jpg"/>
          <p:cNvPicPr>
            <a:picLocks noChangeAspect="1"/>
          </p:cNvPicPr>
          <p:nvPr/>
        </p:nvPicPr>
        <p:blipFill>
          <a:blip r:embed="rId3" cstate="print"/>
          <a:stretch>
            <a:fillRect/>
          </a:stretch>
        </p:blipFill>
        <p:spPr>
          <a:xfrm>
            <a:off x="5835588" y="2729612"/>
            <a:ext cx="3200400" cy="2242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10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11-06 Image Formation by Mirrors</a:t>
            </a:r>
          </a:p>
        </p:txBody>
      </p:sp>
      <p:sp>
        <p:nvSpPr>
          <p:cNvPr id="3" name="Content Placeholder 2"/>
          <p:cNvSpPr>
            <a:spLocks noGrp="1"/>
          </p:cNvSpPr>
          <p:nvPr>
            <p:ph idx="1"/>
          </p:nvPr>
        </p:nvSpPr>
        <p:spPr/>
        <p:txBody>
          <a:bodyPr/>
          <a:lstStyle/>
          <a:p>
            <a:r>
              <a:rPr lang="en-US" dirty="0"/>
              <a:t>Ray tracing diagram: Diagram used to find the location and type of image produced.</a:t>
            </a:r>
          </a:p>
          <a:p>
            <a:r>
              <a:rPr lang="en-US" dirty="0"/>
              <a:t>Notice the rays start at the top of the object.</a:t>
            </a:r>
          </a:p>
          <a:p>
            <a:endParaRPr lang="en-US" dirty="0"/>
          </a:p>
        </p:txBody>
      </p:sp>
      <p:pic>
        <p:nvPicPr>
          <p:cNvPr id="4" name="Picture 3" descr="F25.19.jpg"/>
          <p:cNvPicPr>
            <a:picLocks noChangeAspect="1"/>
          </p:cNvPicPr>
          <p:nvPr/>
        </p:nvPicPr>
        <p:blipFill>
          <a:blip r:embed="rId3" cstate="print"/>
          <a:srcRect b="58635"/>
          <a:stretch>
            <a:fillRect/>
          </a:stretch>
        </p:blipFill>
        <p:spPr>
          <a:xfrm>
            <a:off x="0" y="2678287"/>
            <a:ext cx="9144000" cy="2465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0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1610"/>
            <a:ext cx="8229600" cy="3691890"/>
          </a:xfrm>
        </p:spPr>
        <p:txBody>
          <a:bodyPr>
            <a:normAutofit fontScale="77500" lnSpcReduction="20000"/>
          </a:bodyPr>
          <a:lstStyle/>
          <a:p>
            <a:r>
              <a:rPr lang="en-US" dirty="0"/>
              <a:t>Concave Mirror</a:t>
            </a:r>
          </a:p>
          <a:p>
            <a:pPr lvl="1"/>
            <a:r>
              <a:rPr lang="en-US" dirty="0"/>
              <a:t>Ray 1 – Parallel to principal axis, strikes mirror and reflects through F</a:t>
            </a:r>
          </a:p>
          <a:p>
            <a:pPr lvl="1"/>
            <a:r>
              <a:rPr lang="en-US" dirty="0"/>
              <a:t>Ray 2 – Through F, strikes mirror and reflects parallel to principal axis</a:t>
            </a:r>
          </a:p>
          <a:p>
            <a:pPr lvl="1"/>
            <a:r>
              <a:rPr lang="en-US" dirty="0"/>
              <a:t>Ray 3 – Through C, strikes mirror and reflects back through C</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C – image is real, inverted and smaller between C and F</a:t>
            </a:r>
          </a:p>
        </p:txBody>
      </p:sp>
      <p:sp>
        <p:nvSpPr>
          <p:cNvPr id="10" name="Oval 9"/>
          <p:cNvSpPr/>
          <p:nvPr/>
        </p:nvSpPr>
        <p:spPr>
          <a:xfrm>
            <a:off x="6553202" y="342900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11-06 Image Formation by Mirrors</a:t>
            </a:r>
          </a:p>
        </p:txBody>
      </p:sp>
      <p:cxnSp>
        <p:nvCxnSpPr>
          <p:cNvPr id="5" name="Straight Connector 4"/>
          <p:cNvCxnSpPr/>
          <p:nvPr/>
        </p:nvCxnSpPr>
        <p:spPr>
          <a:xfrm>
            <a:off x="762000" y="3463290"/>
            <a:ext cx="76200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3962400" y="2038350"/>
            <a:ext cx="3505200" cy="2918460"/>
          </a:xfrm>
          <a:prstGeom prst="arc">
            <a:avLst>
              <a:gd name="adj1" fmla="val 19192436"/>
              <a:gd name="adj2" fmla="val 2148201"/>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wn Arrow 7"/>
          <p:cNvSpPr/>
          <p:nvPr/>
        </p:nvSpPr>
        <p:spPr>
          <a:xfrm flipV="1">
            <a:off x="2514600" y="2777489"/>
            <a:ext cx="228600" cy="729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5000" y="3429001"/>
            <a:ext cx="45719" cy="4571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62600" y="3463290"/>
            <a:ext cx="457200" cy="369332"/>
          </a:xfrm>
          <a:prstGeom prst="rect">
            <a:avLst/>
          </a:prstGeom>
          <a:noFill/>
        </p:spPr>
        <p:txBody>
          <a:bodyPr wrap="square" rtlCol="0">
            <a:spAutoFit/>
          </a:bodyPr>
          <a:lstStyle/>
          <a:p>
            <a:r>
              <a:rPr lang="en-US" dirty="0"/>
              <a:t>C</a:t>
            </a:r>
          </a:p>
        </p:txBody>
      </p:sp>
      <p:sp>
        <p:nvSpPr>
          <p:cNvPr id="12" name="TextBox 11"/>
          <p:cNvSpPr txBox="1"/>
          <p:nvPr/>
        </p:nvSpPr>
        <p:spPr>
          <a:xfrm>
            <a:off x="6400800" y="3463290"/>
            <a:ext cx="381000" cy="369332"/>
          </a:xfrm>
          <a:prstGeom prst="rect">
            <a:avLst/>
          </a:prstGeom>
          <a:noFill/>
        </p:spPr>
        <p:txBody>
          <a:bodyPr wrap="square" rtlCol="0">
            <a:spAutoFit/>
          </a:bodyPr>
          <a:lstStyle/>
          <a:p>
            <a:r>
              <a:rPr lang="en-US" dirty="0"/>
              <a:t>F</a:t>
            </a:r>
          </a:p>
        </p:txBody>
      </p:sp>
      <p:sp>
        <p:nvSpPr>
          <p:cNvPr id="13" name="TextBox 12"/>
          <p:cNvSpPr txBox="1"/>
          <p:nvPr/>
        </p:nvSpPr>
        <p:spPr>
          <a:xfrm>
            <a:off x="2209800" y="3463290"/>
            <a:ext cx="990600" cy="369332"/>
          </a:xfrm>
          <a:prstGeom prst="rect">
            <a:avLst/>
          </a:prstGeom>
          <a:noFill/>
        </p:spPr>
        <p:txBody>
          <a:bodyPr wrap="square" rtlCol="0">
            <a:spAutoFit/>
          </a:bodyPr>
          <a:lstStyle/>
          <a:p>
            <a:r>
              <a:rPr lang="en-US" dirty="0"/>
              <a:t>Object</a:t>
            </a:r>
          </a:p>
        </p:txBody>
      </p:sp>
      <p:cxnSp>
        <p:nvCxnSpPr>
          <p:cNvPr id="15" name="Straight Arrow Connector 14"/>
          <p:cNvCxnSpPr>
            <a:stCxn id="8" idx="2"/>
          </p:cNvCxnSpPr>
          <p:nvPr/>
        </p:nvCxnSpPr>
        <p:spPr>
          <a:xfrm flipV="1">
            <a:off x="2628900" y="2776895"/>
            <a:ext cx="4610896" cy="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267200" y="3577591"/>
            <a:ext cx="32004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2"/>
          </p:cNvCxnSpPr>
          <p:nvPr/>
        </p:nvCxnSpPr>
        <p:spPr>
          <a:xfrm>
            <a:off x="2628900" y="2777489"/>
            <a:ext cx="4762500" cy="10287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724400" y="3234690"/>
            <a:ext cx="2667000"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6324600" y="3463289"/>
            <a:ext cx="152400" cy="121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5868195" y="2778085"/>
            <a:ext cx="13716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48744" y="2776894"/>
            <a:ext cx="483870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19800" y="3691890"/>
            <a:ext cx="990600" cy="369332"/>
          </a:xfrm>
          <a:prstGeom prst="rect">
            <a:avLst/>
          </a:prstGeom>
          <a:noFill/>
        </p:spPr>
        <p:txBody>
          <a:bodyPr wrap="square" rtlCol="0">
            <a:spAutoFit/>
          </a:bodyPr>
          <a:lstStyle/>
          <a:p>
            <a:r>
              <a:rPr lang="en-US" dirty="0"/>
              <a:t>Image</a:t>
            </a:r>
          </a:p>
        </p:txBody>
      </p:sp>
    </p:spTree>
    <p:extLst>
      <p:ext uri="{BB962C8B-B14F-4D97-AF65-F5344CB8AC3E}">
        <p14:creationId xmlns:p14="http://schemas.microsoft.com/office/powerpoint/2010/main" val="32139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26"/>
                                        </p:tgtEl>
                                        <p:attrNameLst>
                                          <p:attrName>ppt_y</p:attrName>
                                        </p:attrNameLst>
                                      </p:cBhvr>
                                      <p:tavLst>
                                        <p:tav tm="0">
                                          <p:val>
                                            <p:strVal val="#ppt_y"/>
                                          </p:val>
                                        </p:tav>
                                        <p:tav tm="100000">
                                          <p:val>
                                            <p:strVal val="#ppt_y"/>
                                          </p:val>
                                        </p:tav>
                                      </p:tavLst>
                                    </p:anim>
                                  </p:childTnLst>
                                </p:cTn>
                              </p:par>
                              <p:par>
                                <p:cTn id="133" presetID="39" presetClass="entr" presetSubtype="0" accel="100000" fill="hold" grpId="0" nodeType="withEffect">
                                  <p:stCondLst>
                                    <p:cond delay="0"/>
                                  </p:stCondLst>
                                  <p:childTnLst>
                                    <p:set>
                                      <p:cBhvr>
                                        <p:cTn id="134" dur="1" fill="hold">
                                          <p:stCondLst>
                                            <p:cond delay="0"/>
                                          </p:stCondLst>
                                        </p:cTn>
                                        <p:tgtEl>
                                          <p:spTgt spid="27"/>
                                        </p:tgtEl>
                                        <p:attrNameLst>
                                          <p:attrName>style.visibility</p:attrName>
                                        </p:attrNameLst>
                                      </p:cBhvr>
                                      <p:to>
                                        <p:strVal val="visible"/>
                                      </p:to>
                                    </p:set>
                                    <p:anim calcmode="lin" valueType="num">
                                      <p:cBhvr>
                                        <p:cTn id="135"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7" grpId="0" animBg="1"/>
      <p:bldP spid="8" grpId="0" animBg="1"/>
      <p:bldP spid="9" grpId="0" animBg="1"/>
      <p:bldP spid="11" grpId="0"/>
      <p:bldP spid="12" grpId="0"/>
      <p:bldP spid="13" grpId="0"/>
      <p:bldP spid="26" grpId="0" animBg="1"/>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28750"/>
            <a:ext cx="8229600" cy="3291840"/>
          </a:xfrm>
        </p:spPr>
        <p:txBody>
          <a:bodyPr>
            <a:normAutofit fontScale="92500" lnSpcReduction="20000"/>
          </a:bodyPr>
          <a:lstStyle/>
          <a:p>
            <a:r>
              <a:rPr lang="en-US" dirty="0"/>
              <a:t>Object between C and 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inverted, real, and larger beyond C</a:t>
            </a:r>
          </a:p>
        </p:txBody>
      </p:sp>
      <p:sp>
        <p:nvSpPr>
          <p:cNvPr id="2" name="Title 1"/>
          <p:cNvSpPr>
            <a:spLocks noGrp="1"/>
          </p:cNvSpPr>
          <p:nvPr>
            <p:ph type="title"/>
          </p:nvPr>
        </p:nvSpPr>
        <p:spPr/>
        <p:txBody>
          <a:bodyPr>
            <a:normAutofit/>
          </a:bodyPr>
          <a:lstStyle/>
          <a:p>
            <a:r>
              <a:rPr lang="en-US" dirty="0"/>
              <a:t>11-06 Image Formation by Mirrors</a:t>
            </a:r>
          </a:p>
        </p:txBody>
      </p:sp>
      <p:sp>
        <p:nvSpPr>
          <p:cNvPr id="4" name="Oval 3"/>
          <p:cNvSpPr/>
          <p:nvPr/>
        </p:nvSpPr>
        <p:spPr>
          <a:xfrm>
            <a:off x="6096002" y="2645135"/>
            <a:ext cx="45719" cy="58972"/>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62000" y="2686050"/>
            <a:ext cx="76200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3962400" y="1009650"/>
            <a:ext cx="3505200" cy="3390900"/>
          </a:xfrm>
          <a:prstGeom prst="arc">
            <a:avLst>
              <a:gd name="adj1" fmla="val 17650261"/>
              <a:gd name="adj2" fmla="val 2148201"/>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wn Arrow 6"/>
          <p:cNvSpPr/>
          <p:nvPr/>
        </p:nvSpPr>
        <p:spPr>
          <a:xfrm flipV="1">
            <a:off x="5334000" y="2295525"/>
            <a:ext cx="228600" cy="390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00602" y="2645135"/>
            <a:ext cx="45719" cy="58972"/>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48200" y="2686050"/>
            <a:ext cx="457200" cy="369332"/>
          </a:xfrm>
          <a:prstGeom prst="rect">
            <a:avLst/>
          </a:prstGeom>
          <a:noFill/>
        </p:spPr>
        <p:txBody>
          <a:bodyPr wrap="square" rtlCol="0">
            <a:spAutoFit/>
          </a:bodyPr>
          <a:lstStyle/>
          <a:p>
            <a:r>
              <a:rPr lang="en-US" dirty="0"/>
              <a:t>C</a:t>
            </a:r>
          </a:p>
        </p:txBody>
      </p:sp>
      <p:sp>
        <p:nvSpPr>
          <p:cNvPr id="10" name="TextBox 9"/>
          <p:cNvSpPr txBox="1"/>
          <p:nvPr/>
        </p:nvSpPr>
        <p:spPr>
          <a:xfrm>
            <a:off x="5943600" y="2686050"/>
            <a:ext cx="381000" cy="369332"/>
          </a:xfrm>
          <a:prstGeom prst="rect">
            <a:avLst/>
          </a:prstGeom>
          <a:noFill/>
        </p:spPr>
        <p:txBody>
          <a:bodyPr wrap="square" rtlCol="0">
            <a:spAutoFit/>
          </a:bodyPr>
          <a:lstStyle/>
          <a:p>
            <a:r>
              <a:rPr lang="en-US" dirty="0"/>
              <a:t>F</a:t>
            </a:r>
          </a:p>
        </p:txBody>
      </p:sp>
      <p:sp>
        <p:nvSpPr>
          <p:cNvPr id="11" name="TextBox 10"/>
          <p:cNvSpPr txBox="1"/>
          <p:nvPr/>
        </p:nvSpPr>
        <p:spPr>
          <a:xfrm>
            <a:off x="4953000" y="2686050"/>
            <a:ext cx="990600" cy="369332"/>
          </a:xfrm>
          <a:prstGeom prst="rect">
            <a:avLst/>
          </a:prstGeom>
          <a:noFill/>
        </p:spPr>
        <p:txBody>
          <a:bodyPr wrap="square" rtlCol="0">
            <a:spAutoFit/>
          </a:bodyPr>
          <a:lstStyle/>
          <a:p>
            <a:r>
              <a:rPr lang="en-US" dirty="0"/>
              <a:t>Object</a:t>
            </a:r>
          </a:p>
        </p:txBody>
      </p:sp>
      <p:cxnSp>
        <p:nvCxnSpPr>
          <p:cNvPr id="12" name="Straight Arrow Connector 11"/>
          <p:cNvCxnSpPr>
            <a:stCxn id="7" idx="2"/>
          </p:cNvCxnSpPr>
          <p:nvPr/>
        </p:nvCxnSpPr>
        <p:spPr>
          <a:xfrm>
            <a:off x="5448300" y="2295525"/>
            <a:ext cx="1943896" cy="470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362200" y="3257555"/>
            <a:ext cx="49530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66204" y="1428750"/>
            <a:ext cx="4344196" cy="2438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flipV="1">
            <a:off x="5448300" y="1432941"/>
            <a:ext cx="1562100" cy="8625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3657599" y="2686050"/>
            <a:ext cx="121921" cy="572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667000" y="2343150"/>
            <a:ext cx="4724400" cy="12001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a:off x="5448300" y="2295525"/>
            <a:ext cx="1866900" cy="9620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6600" y="2343150"/>
            <a:ext cx="990600" cy="369332"/>
          </a:xfrm>
          <a:prstGeom prst="rect">
            <a:avLst/>
          </a:prstGeom>
          <a:noFill/>
        </p:spPr>
        <p:txBody>
          <a:bodyPr wrap="square" rtlCol="0">
            <a:spAutoFit/>
          </a:bodyPr>
          <a:lstStyle/>
          <a:p>
            <a:r>
              <a:rPr lang="en-US" dirty="0"/>
              <a:t>Image</a:t>
            </a:r>
          </a:p>
        </p:txBody>
      </p:sp>
    </p:spTree>
    <p:extLst>
      <p:ext uri="{BB962C8B-B14F-4D97-AF65-F5344CB8AC3E}">
        <p14:creationId xmlns:p14="http://schemas.microsoft.com/office/powerpoint/2010/main" val="1530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6"/>
                                        </p:tgtEl>
                                        <p:attrNameLst>
                                          <p:attrName>ppt_y</p:attrName>
                                        </p:attrNameLst>
                                      </p:cBhvr>
                                      <p:tavLst>
                                        <p:tav tm="0">
                                          <p:val>
                                            <p:strVal val="#ppt_y"/>
                                          </p:val>
                                        </p:tav>
                                        <p:tav tm="100000">
                                          <p:val>
                                            <p:strVal val="#ppt_y"/>
                                          </p:val>
                                        </p:tav>
                                      </p:tavLst>
                                    </p:anim>
                                  </p:childTnLst>
                                </p:cTn>
                              </p:par>
                              <p:par>
                                <p:cTn id="121" presetID="39" presetClass="entr" presetSubtype="0" accel="10000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 calcmode="lin" valueType="num">
                                      <p:cBhvr>
                                        <p:cTn id="12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Object between F and mirror</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upright, virtual, larger behind mirror</a:t>
            </a:r>
          </a:p>
        </p:txBody>
      </p:sp>
      <p:sp>
        <p:nvSpPr>
          <p:cNvPr id="2" name="Title 1"/>
          <p:cNvSpPr>
            <a:spLocks noGrp="1"/>
          </p:cNvSpPr>
          <p:nvPr>
            <p:ph type="title"/>
          </p:nvPr>
        </p:nvSpPr>
        <p:spPr/>
        <p:txBody>
          <a:bodyPr>
            <a:normAutofit/>
          </a:bodyPr>
          <a:lstStyle/>
          <a:p>
            <a:r>
              <a:rPr lang="en-US" dirty="0"/>
              <a:t>11-06 Image Formation by Mirrors</a:t>
            </a:r>
          </a:p>
        </p:txBody>
      </p:sp>
      <p:sp>
        <p:nvSpPr>
          <p:cNvPr id="4" name="Oval 3"/>
          <p:cNvSpPr/>
          <p:nvPr/>
        </p:nvSpPr>
        <p:spPr>
          <a:xfrm>
            <a:off x="2971802" y="3223261"/>
            <a:ext cx="45719" cy="3428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62000" y="3257550"/>
            <a:ext cx="76200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762000" y="1885950"/>
            <a:ext cx="3505200" cy="2743200"/>
          </a:xfrm>
          <a:prstGeom prst="arc">
            <a:avLst>
              <a:gd name="adj1" fmla="val 19192436"/>
              <a:gd name="adj2" fmla="val 2148201"/>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wn Arrow 6"/>
          <p:cNvSpPr/>
          <p:nvPr/>
        </p:nvSpPr>
        <p:spPr>
          <a:xfrm flipV="1">
            <a:off x="3352800" y="2914650"/>
            <a:ext cx="2286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6402" y="3223261"/>
            <a:ext cx="45719" cy="3428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0" y="3257550"/>
            <a:ext cx="457200" cy="369332"/>
          </a:xfrm>
          <a:prstGeom prst="rect">
            <a:avLst/>
          </a:prstGeom>
          <a:noFill/>
        </p:spPr>
        <p:txBody>
          <a:bodyPr wrap="square" rtlCol="0">
            <a:spAutoFit/>
          </a:bodyPr>
          <a:lstStyle/>
          <a:p>
            <a:r>
              <a:rPr lang="en-US" dirty="0"/>
              <a:t>C</a:t>
            </a:r>
          </a:p>
        </p:txBody>
      </p:sp>
      <p:sp>
        <p:nvSpPr>
          <p:cNvPr id="10" name="TextBox 9"/>
          <p:cNvSpPr txBox="1"/>
          <p:nvPr/>
        </p:nvSpPr>
        <p:spPr>
          <a:xfrm>
            <a:off x="2819400" y="3257550"/>
            <a:ext cx="381000" cy="369332"/>
          </a:xfrm>
          <a:prstGeom prst="rect">
            <a:avLst/>
          </a:prstGeom>
          <a:noFill/>
        </p:spPr>
        <p:txBody>
          <a:bodyPr wrap="square" rtlCol="0">
            <a:spAutoFit/>
          </a:bodyPr>
          <a:lstStyle/>
          <a:p>
            <a:r>
              <a:rPr lang="en-US" dirty="0"/>
              <a:t>F</a:t>
            </a:r>
          </a:p>
        </p:txBody>
      </p:sp>
      <p:sp>
        <p:nvSpPr>
          <p:cNvPr id="11" name="TextBox 10"/>
          <p:cNvSpPr txBox="1"/>
          <p:nvPr/>
        </p:nvSpPr>
        <p:spPr>
          <a:xfrm>
            <a:off x="3048000" y="3257550"/>
            <a:ext cx="990600" cy="369332"/>
          </a:xfrm>
          <a:prstGeom prst="rect">
            <a:avLst/>
          </a:prstGeom>
          <a:noFill/>
        </p:spPr>
        <p:txBody>
          <a:bodyPr wrap="square" rtlCol="0">
            <a:spAutoFit/>
          </a:bodyPr>
          <a:lstStyle/>
          <a:p>
            <a:r>
              <a:rPr lang="en-US" dirty="0"/>
              <a:t>Object</a:t>
            </a:r>
          </a:p>
        </p:txBody>
      </p:sp>
      <p:cxnSp>
        <p:nvCxnSpPr>
          <p:cNvPr id="12" name="Straight Arrow Connector 11"/>
          <p:cNvCxnSpPr>
            <a:stCxn id="7" idx="2"/>
          </p:cNvCxnSpPr>
          <p:nvPr/>
        </p:nvCxnSpPr>
        <p:spPr>
          <a:xfrm rot="5400000" flipH="1" flipV="1">
            <a:off x="3829250" y="2552700"/>
            <a:ext cx="1191" cy="723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838200" y="2514600"/>
            <a:ext cx="32004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0"/>
          </p:cNvCxnSpPr>
          <p:nvPr/>
        </p:nvCxnSpPr>
        <p:spPr>
          <a:xfrm rot="5400000" flipH="1" flipV="1">
            <a:off x="3162303" y="2346961"/>
            <a:ext cx="708659" cy="10439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853790" y="2915246"/>
            <a:ext cx="33528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5638800" y="2514600"/>
            <a:ext cx="228600" cy="742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flipV="1">
            <a:off x="228600" y="2800350"/>
            <a:ext cx="3886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0"/>
          </p:cNvCxnSpPr>
          <p:nvPr/>
        </p:nvCxnSpPr>
        <p:spPr>
          <a:xfrm rot="5400000" flipH="1" flipV="1">
            <a:off x="2695578" y="1804035"/>
            <a:ext cx="422911" cy="24155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34000" y="3257550"/>
            <a:ext cx="990600" cy="369332"/>
          </a:xfrm>
          <a:prstGeom prst="rect">
            <a:avLst/>
          </a:prstGeom>
          <a:noFill/>
        </p:spPr>
        <p:txBody>
          <a:bodyPr wrap="square" rtlCol="0">
            <a:spAutoFit/>
          </a:bodyPr>
          <a:lstStyle/>
          <a:p>
            <a:r>
              <a:rPr lang="en-US" dirty="0"/>
              <a:t>Image</a:t>
            </a:r>
          </a:p>
        </p:txBody>
      </p:sp>
      <p:cxnSp>
        <p:nvCxnSpPr>
          <p:cNvPr id="35" name="Straight Connector 34"/>
          <p:cNvCxnSpPr/>
          <p:nvPr/>
        </p:nvCxnSpPr>
        <p:spPr>
          <a:xfrm>
            <a:off x="4038600" y="2514600"/>
            <a:ext cx="2590800" cy="119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114800" y="2343150"/>
            <a:ext cx="2590800" cy="4572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191000" y="2228850"/>
            <a:ext cx="2590800" cy="685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6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9" presetClass="entr" presetSubtype="0" accel="10000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p:cTn id="99" dur="5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35"/>
                                        </p:tgtEl>
                                        <p:attrNameLst>
                                          <p:attrName>ppt_y</p:attrName>
                                        </p:attrNameLst>
                                      </p:cBhvr>
                                      <p:tavLst>
                                        <p:tav tm="0">
                                          <p:val>
                                            <p:strVal val="#ppt_y"/>
                                          </p:val>
                                        </p:tav>
                                        <p:tav tm="100000">
                                          <p:val>
                                            <p:strVal val="#ppt_y"/>
                                          </p:val>
                                        </p:tav>
                                      </p:tavLst>
                                    </p:anim>
                                  </p:childTnLst>
                                </p:cTn>
                              </p:par>
                              <p:par>
                                <p:cTn id="103" presetID="39" presetClass="entr" presetSubtype="0" accel="100000"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p:cTn id="12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7"/>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3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3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9" presetClass="entr" presetSubtype="0" accel="100000"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 calcmode="lin" valueType="num">
                                      <p:cBhvr>
                                        <p:cTn id="135"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16"/>
                                        </p:tgtEl>
                                        <p:attrNameLst>
                                          <p:attrName>ppt_y</p:attrName>
                                        </p:attrNameLst>
                                      </p:cBhvr>
                                      <p:tavLst>
                                        <p:tav tm="0">
                                          <p:val>
                                            <p:strVal val="#ppt_y"/>
                                          </p:val>
                                        </p:tav>
                                        <p:tav tm="100000">
                                          <p:val>
                                            <p:strVal val="#ppt_y"/>
                                          </p:val>
                                        </p:tav>
                                      </p:tavLst>
                                    </p:anim>
                                  </p:childTnLst>
                                </p:cTn>
                              </p:par>
                              <p:par>
                                <p:cTn id="139" presetID="39" presetClass="entr" presetSubtype="0" accel="10000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p:cTn id="141"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11-06 Image Formation by Mirrors</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a:t>Convex Mirrors</a:t>
            </a:r>
          </a:p>
          <a:p>
            <a:endParaRPr lang="en-US" dirty="0"/>
          </a:p>
          <a:p>
            <a:endParaRPr lang="en-US" dirty="0"/>
          </a:p>
          <a:p>
            <a:endParaRPr lang="en-US" dirty="0"/>
          </a:p>
          <a:p>
            <a:endParaRPr lang="en-US" dirty="0"/>
          </a:p>
          <a:p>
            <a:endParaRPr lang="en-US" dirty="0"/>
          </a:p>
          <a:p>
            <a:endParaRPr lang="en-US" dirty="0"/>
          </a:p>
          <a:p>
            <a:r>
              <a:rPr lang="en-US" dirty="0"/>
              <a:t>Image upright, virtual, smaller behind mirror between F and mirror</a:t>
            </a:r>
          </a:p>
        </p:txBody>
      </p:sp>
      <p:sp>
        <p:nvSpPr>
          <p:cNvPr id="4" name="Oval 3"/>
          <p:cNvSpPr/>
          <p:nvPr/>
        </p:nvSpPr>
        <p:spPr>
          <a:xfrm>
            <a:off x="5257802" y="2994661"/>
            <a:ext cx="45719" cy="3428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62000" y="3028950"/>
            <a:ext cx="7620000" cy="11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flipH="1">
            <a:off x="3962400" y="1657350"/>
            <a:ext cx="3505200" cy="2743200"/>
          </a:xfrm>
          <a:prstGeom prst="arc">
            <a:avLst>
              <a:gd name="adj1" fmla="val 19192436"/>
              <a:gd name="adj2" fmla="val 2148201"/>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wn Arrow 6"/>
          <p:cNvSpPr/>
          <p:nvPr/>
        </p:nvSpPr>
        <p:spPr>
          <a:xfrm flipV="1">
            <a:off x="2514600" y="2343150"/>
            <a:ext cx="2286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53202" y="2994661"/>
            <a:ext cx="45719" cy="3428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00800" y="3028950"/>
            <a:ext cx="457200" cy="369332"/>
          </a:xfrm>
          <a:prstGeom prst="rect">
            <a:avLst/>
          </a:prstGeom>
          <a:noFill/>
        </p:spPr>
        <p:txBody>
          <a:bodyPr wrap="square" rtlCol="0">
            <a:spAutoFit/>
          </a:bodyPr>
          <a:lstStyle/>
          <a:p>
            <a:r>
              <a:rPr lang="en-US" dirty="0"/>
              <a:t>C</a:t>
            </a:r>
          </a:p>
        </p:txBody>
      </p:sp>
      <p:sp>
        <p:nvSpPr>
          <p:cNvPr id="10" name="TextBox 9"/>
          <p:cNvSpPr txBox="1"/>
          <p:nvPr/>
        </p:nvSpPr>
        <p:spPr>
          <a:xfrm>
            <a:off x="5105400" y="3028950"/>
            <a:ext cx="381000" cy="369332"/>
          </a:xfrm>
          <a:prstGeom prst="rect">
            <a:avLst/>
          </a:prstGeom>
          <a:noFill/>
        </p:spPr>
        <p:txBody>
          <a:bodyPr wrap="square" rtlCol="0">
            <a:spAutoFit/>
          </a:bodyPr>
          <a:lstStyle/>
          <a:p>
            <a:r>
              <a:rPr lang="en-US" dirty="0"/>
              <a:t>F</a:t>
            </a:r>
          </a:p>
        </p:txBody>
      </p:sp>
      <p:sp>
        <p:nvSpPr>
          <p:cNvPr id="11" name="TextBox 10"/>
          <p:cNvSpPr txBox="1"/>
          <p:nvPr/>
        </p:nvSpPr>
        <p:spPr>
          <a:xfrm>
            <a:off x="2209800" y="3028950"/>
            <a:ext cx="990600" cy="369332"/>
          </a:xfrm>
          <a:prstGeom prst="rect">
            <a:avLst/>
          </a:prstGeom>
          <a:noFill/>
        </p:spPr>
        <p:txBody>
          <a:bodyPr wrap="square" rtlCol="0">
            <a:spAutoFit/>
          </a:bodyPr>
          <a:lstStyle/>
          <a:p>
            <a:r>
              <a:rPr lang="en-US" dirty="0"/>
              <a:t>Object</a:t>
            </a:r>
          </a:p>
        </p:txBody>
      </p:sp>
      <p:cxnSp>
        <p:nvCxnSpPr>
          <p:cNvPr id="12" name="Straight Arrow Connector 11"/>
          <p:cNvCxnSpPr/>
          <p:nvPr/>
        </p:nvCxnSpPr>
        <p:spPr>
          <a:xfrm>
            <a:off x="2590800" y="2343150"/>
            <a:ext cx="16002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838200" y="2686050"/>
            <a:ext cx="3200400" cy="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rot="16200000" flipH="1">
            <a:off x="3162300" y="1809750"/>
            <a:ext cx="342900" cy="1409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838200" y="2057400"/>
            <a:ext cx="3200400" cy="514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4648200" y="2686050"/>
            <a:ext cx="1524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a:off x="2895600" y="1543050"/>
            <a:ext cx="129540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rot="16200000" flipH="1">
            <a:off x="3219450" y="1752600"/>
            <a:ext cx="228600" cy="1409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91000" y="3086100"/>
            <a:ext cx="990600" cy="369332"/>
          </a:xfrm>
          <a:prstGeom prst="rect">
            <a:avLst/>
          </a:prstGeom>
          <a:noFill/>
        </p:spPr>
        <p:txBody>
          <a:bodyPr wrap="square" rtlCol="0">
            <a:spAutoFit/>
          </a:bodyPr>
          <a:lstStyle/>
          <a:p>
            <a:r>
              <a:rPr lang="en-US" dirty="0"/>
              <a:t>Image</a:t>
            </a:r>
          </a:p>
        </p:txBody>
      </p:sp>
      <p:cxnSp>
        <p:nvCxnSpPr>
          <p:cNvPr id="37" name="Straight Connector 36"/>
          <p:cNvCxnSpPr/>
          <p:nvPr/>
        </p:nvCxnSpPr>
        <p:spPr>
          <a:xfrm>
            <a:off x="4038600" y="2686050"/>
            <a:ext cx="3124200" cy="119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86237" y="2342198"/>
            <a:ext cx="2057400" cy="12573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8" idx="1"/>
          </p:cNvCxnSpPr>
          <p:nvPr/>
        </p:nvCxnSpPr>
        <p:spPr>
          <a:xfrm>
            <a:off x="4038602" y="2571750"/>
            <a:ext cx="2521295" cy="42793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 idx="0"/>
          </p:cNvCxnSpPr>
          <p:nvPr/>
        </p:nvCxnSpPr>
        <p:spPr>
          <a:xfrm>
            <a:off x="4038600" y="2686050"/>
            <a:ext cx="1242060" cy="308611"/>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descr="Convex mirror 2.JPG"/>
          <p:cNvPicPr>
            <a:picLocks noChangeAspect="1"/>
          </p:cNvPicPr>
          <p:nvPr/>
        </p:nvPicPr>
        <p:blipFill>
          <a:blip r:embed="rId3" cstate="print"/>
          <a:srcRect l="14286"/>
          <a:stretch>
            <a:fillRect/>
          </a:stretch>
        </p:blipFill>
        <p:spPr>
          <a:xfrm>
            <a:off x="6008914" y="800100"/>
            <a:ext cx="3135086" cy="2057400"/>
          </a:xfrm>
          <a:prstGeom prst="rect">
            <a:avLst/>
          </a:prstGeom>
        </p:spPr>
      </p:pic>
    </p:spTree>
    <p:extLst>
      <p:ext uri="{BB962C8B-B14F-4D97-AF65-F5344CB8AC3E}">
        <p14:creationId xmlns:p14="http://schemas.microsoft.com/office/powerpoint/2010/main" val="12341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par>
                                <p:cTn id="109" presetID="39" presetClass="entr" presetSubtype="0" accel="10000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9" presetClass="entr" presetSubtype="0" accel="10000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18"/>
                                        </p:tgtEl>
                                        <p:attrNameLst>
                                          <p:attrName>ppt_y</p:attrName>
                                        </p:attrNameLst>
                                      </p:cBhvr>
                                      <p:tavLst>
                                        <p:tav tm="0">
                                          <p:val>
                                            <p:strVal val="#ppt_y"/>
                                          </p:val>
                                        </p:tav>
                                        <p:tav tm="100000">
                                          <p:val>
                                            <p:strVal val="#ppt_y"/>
                                          </p:val>
                                        </p:tav>
                                      </p:tavLst>
                                    </p:anim>
                                  </p:childTnLst>
                                </p:cTn>
                              </p:par>
                              <p:par>
                                <p:cTn id="123" presetID="39" presetClass="entr" presetSubtype="0" accel="100000" fill="hold" nodeType="with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p:cTn id="125" dur="500" fill="hold"/>
                                        <p:tgtEl>
                                          <p:spTgt spid="39"/>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39"/>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39"/>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grpId="0"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p:cTn id="14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6"/>
                                        </p:tgtEl>
                                        <p:attrNameLst>
                                          <p:attrName>ppt_y</p:attrName>
                                        </p:attrNameLst>
                                      </p:cBhvr>
                                      <p:tavLst>
                                        <p:tav tm="0">
                                          <p:val>
                                            <p:strVal val="#ppt_y"/>
                                          </p:val>
                                        </p:tav>
                                        <p:tav tm="100000">
                                          <p:val>
                                            <p:strVal val="#ppt_y"/>
                                          </p:val>
                                        </p:tav>
                                      </p:tavLst>
                                    </p:anim>
                                  </p:childTnLst>
                                </p:cTn>
                              </p:par>
                              <p:par>
                                <p:cTn id="145" presetID="39" presetClass="entr" presetSubtype="0" accel="10000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11-06 Image Formation by Mirrors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Mirror Equation:</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1</m:t>
                          </m:r>
                        </m:num>
                        <m:den>
                          <m:r>
                            <a:rPr lang="en-US" i="1">
                              <a:latin typeface="Cambria Math"/>
                            </a:rPr>
                            <m:t>𝑓</m:t>
                          </m:r>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den>
                      </m:f>
                    </m:oMath>
                  </m:oMathPara>
                </a14:m>
                <a:endParaRPr lang="en-US" dirty="0"/>
              </a:p>
              <a:p>
                <a:r>
                  <a:rPr lang="en-US" dirty="0"/>
                  <a:t>Where</a:t>
                </a:r>
              </a:p>
              <a:p>
                <a:pPr lvl="1"/>
                <a:r>
                  <a:rPr lang="en-US" i="1" dirty="0"/>
                  <a:t>f</a:t>
                </a:r>
                <a:r>
                  <a:rPr lang="en-US" dirty="0"/>
                  <a:t> = focal length (negative if convex)</a:t>
                </a:r>
              </a:p>
              <a:p>
                <a:pPr lvl="1"/>
                <a:r>
                  <a:rPr lang="en-US" dirty="0"/>
                  <a:t>d</a:t>
                </a:r>
                <a:r>
                  <a:rPr lang="en-US" baseline="-25000" dirty="0"/>
                  <a:t>0</a:t>
                </a:r>
                <a:r>
                  <a:rPr lang="en-US" dirty="0"/>
                  <a:t> = object distance </a:t>
                </a:r>
              </a:p>
              <a:p>
                <a:pPr lvl="1"/>
                <a:r>
                  <a:rPr lang="en-US" dirty="0" err="1"/>
                  <a:t>d</a:t>
                </a:r>
                <a:r>
                  <a:rPr lang="en-US" baseline="-25000" dirty="0" err="1"/>
                  <a:t>i</a:t>
                </a:r>
                <a:r>
                  <a:rPr lang="en-US" dirty="0"/>
                  <a:t> = image distance (negative if virtual)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a:stretch>
              </a:blipFill>
            </p:spPr>
            <p:txBody>
              <a:bodyPr/>
              <a:lstStyle/>
              <a:p>
                <a:r>
                  <a:rPr lang="en-US">
                    <a:noFill/>
                  </a:rPr>
                  <a:t> </a:t>
                </a:r>
              </a:p>
            </p:txBody>
          </p:sp>
        </mc:Fallback>
      </mc:AlternateContent>
    </p:spTree>
    <p:extLst>
      <p:ext uri="{BB962C8B-B14F-4D97-AF65-F5344CB8AC3E}">
        <p14:creationId xmlns:p14="http://schemas.microsoft.com/office/powerpoint/2010/main" val="4717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11-06 Image Formation by Mirrors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Magnification Equation:</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𝑚</m:t>
                      </m:r>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h</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h</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oMath>
                  </m:oMathPara>
                </a14:m>
                <a:endParaRPr lang="en-US" dirty="0"/>
              </a:p>
              <a:p>
                <a:r>
                  <a:rPr lang="en-US" dirty="0"/>
                  <a:t>Where</a:t>
                </a:r>
              </a:p>
              <a:p>
                <a:pPr lvl="1"/>
                <a:r>
                  <a:rPr lang="en-US" dirty="0"/>
                  <a:t>m = magnification</a:t>
                </a:r>
              </a:p>
              <a:p>
                <a:pPr lvl="1"/>
                <a:r>
                  <a:rPr lang="en-US" dirty="0"/>
                  <a:t>h</a:t>
                </a:r>
                <a:r>
                  <a:rPr lang="en-US" baseline="-25000" dirty="0"/>
                  <a:t>o</a:t>
                </a:r>
                <a:r>
                  <a:rPr lang="en-US" dirty="0"/>
                  <a:t> = object height </a:t>
                </a:r>
              </a:p>
              <a:p>
                <a:pPr lvl="1"/>
                <a:r>
                  <a:rPr lang="en-US" dirty="0"/>
                  <a:t>h</a:t>
                </a:r>
                <a:r>
                  <a:rPr lang="en-US" baseline="-25000" dirty="0"/>
                  <a:t>i</a:t>
                </a:r>
                <a:r>
                  <a:rPr lang="en-US" dirty="0"/>
                  <a:t> = image height (negative if inverted)</a:t>
                </a:r>
              </a:p>
              <a:p>
                <a:pPr lvl="1"/>
                <a:r>
                  <a:rPr lang="en-US" dirty="0"/>
                  <a:t>d</a:t>
                </a:r>
                <a:r>
                  <a:rPr lang="en-US" baseline="-25000" dirty="0"/>
                  <a:t>0</a:t>
                </a:r>
                <a:r>
                  <a:rPr lang="en-US" dirty="0"/>
                  <a:t> = object distance </a:t>
                </a:r>
              </a:p>
              <a:p>
                <a:pPr lvl="1"/>
                <a:r>
                  <a:rPr lang="en-US" dirty="0" err="1"/>
                  <a:t>d</a:t>
                </a:r>
                <a:r>
                  <a:rPr lang="en-US" baseline="-25000" dirty="0" err="1"/>
                  <a:t>i</a:t>
                </a:r>
                <a:r>
                  <a:rPr lang="en-US" dirty="0"/>
                  <a:t> = image distance (negative if virtual)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2333" b="-2000"/>
                </a:stretch>
              </a:blipFill>
            </p:spPr>
            <p:txBody>
              <a:bodyPr/>
              <a:lstStyle/>
              <a:p>
                <a:r>
                  <a:rPr lang="en-US">
                    <a:noFill/>
                  </a:rPr>
                  <a:t> </a:t>
                </a:r>
              </a:p>
            </p:txBody>
          </p:sp>
        </mc:Fallback>
      </mc:AlternateContent>
    </p:spTree>
    <p:extLst>
      <p:ext uri="{BB962C8B-B14F-4D97-AF65-F5344CB8AC3E}">
        <p14:creationId xmlns:p14="http://schemas.microsoft.com/office/powerpoint/2010/main" val="33374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p:sp>
        <p:nvSpPr>
          <p:cNvPr id="3" name="Content Placeholder 2"/>
          <p:cNvSpPr>
            <a:spLocks noGrp="1"/>
          </p:cNvSpPr>
          <p:nvPr>
            <p:ph sz="half" idx="1"/>
          </p:nvPr>
        </p:nvSpPr>
        <p:spPr/>
        <p:txBody>
          <a:bodyPr>
            <a:normAutofit fontScale="77500" lnSpcReduction="20000"/>
          </a:bodyPr>
          <a:lstStyle/>
          <a:p>
            <a:r>
              <a:rPr lang="en-US" dirty="0"/>
              <a:t>Creation of electromagnetic waves</a:t>
            </a:r>
          </a:p>
          <a:p>
            <a:pPr lvl="1"/>
            <a:r>
              <a:rPr lang="en-US" dirty="0"/>
              <a:t>Two wires are connected to either side of an AC generator to form an antenna.</a:t>
            </a:r>
          </a:p>
          <a:p>
            <a:pPr lvl="1"/>
            <a:r>
              <a:rPr lang="en-US" dirty="0"/>
              <a:t>As the </a:t>
            </a:r>
            <a:r>
              <a:rPr lang="en-US" dirty="0" err="1"/>
              <a:t>emf</a:t>
            </a:r>
            <a:r>
              <a:rPr lang="en-US" dirty="0"/>
              <a:t> of the generator changes a potential difference between the ends of the wires is created.  </a:t>
            </a:r>
          </a:p>
          <a:p>
            <a:pPr lvl="1"/>
            <a:r>
              <a:rPr lang="en-US" dirty="0"/>
              <a:t>The potential difference makes an electric field.</a:t>
            </a:r>
          </a:p>
          <a:p>
            <a:pPr lvl="1"/>
            <a:r>
              <a:rPr lang="en-US" dirty="0"/>
              <a:t>As the AC generator changes polarity, the electric field direction is reversed.</a:t>
            </a:r>
          </a:p>
        </p:txBody>
      </p:sp>
      <p:pic>
        <p:nvPicPr>
          <p:cNvPr id="6" name="Content Placeholder 5" descr="F24.02.jpg"/>
          <p:cNvPicPr>
            <a:picLocks noGrp="1" noChangeAspect="1"/>
          </p:cNvPicPr>
          <p:nvPr>
            <p:ph sz="half" idx="2"/>
          </p:nvPr>
        </p:nvPicPr>
        <p:blipFill>
          <a:blip r:embed="rId3" cstate="print"/>
          <a:stretch>
            <a:fillRect/>
          </a:stretch>
        </p:blipFill>
        <p:spPr>
          <a:xfrm>
            <a:off x="6553202" y="1"/>
            <a:ext cx="2590799" cy="5143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11-06 Image Formation by Mirrors</a:t>
            </a:r>
          </a:p>
        </p:txBody>
      </p:sp>
      <p:sp>
        <p:nvSpPr>
          <p:cNvPr id="3" name="Content Placeholder 2"/>
          <p:cNvSpPr>
            <a:spLocks noGrp="1"/>
          </p:cNvSpPr>
          <p:nvPr>
            <p:ph sz="half" idx="1"/>
          </p:nvPr>
        </p:nvSpPr>
        <p:spPr/>
        <p:txBody>
          <a:bodyPr>
            <a:normAutofit fontScale="92500" lnSpcReduction="10000"/>
          </a:bodyPr>
          <a:lstStyle/>
          <a:p>
            <a:r>
              <a:rPr lang="en-US" dirty="0"/>
              <a:t>A 0.5-m high toddler is playing 10 m in front of a concave mirror with radius of curvature of 7 m.  </a:t>
            </a:r>
          </a:p>
          <a:p>
            <a:pPr lvl="1"/>
            <a:r>
              <a:rPr lang="en-US" dirty="0"/>
              <a:t>What is the location of his image?</a:t>
            </a:r>
          </a:p>
          <a:p>
            <a:pPr lvl="2"/>
            <a:r>
              <a:rPr lang="en-US" dirty="0" err="1"/>
              <a:t>d</a:t>
            </a:r>
            <a:r>
              <a:rPr lang="en-US" baseline="-25000" dirty="0" err="1"/>
              <a:t>i</a:t>
            </a:r>
            <a:r>
              <a:rPr lang="en-US" dirty="0"/>
              <a:t> = 5.38 m</a:t>
            </a:r>
          </a:p>
          <a:p>
            <a:pPr lvl="1"/>
            <a:r>
              <a:rPr lang="en-US" dirty="0"/>
              <a:t>What is the height of his image?</a:t>
            </a:r>
          </a:p>
          <a:p>
            <a:pPr lvl="2"/>
            <a:r>
              <a:rPr lang="en-US" dirty="0"/>
              <a:t>h</a:t>
            </a:r>
            <a:r>
              <a:rPr lang="en-US" baseline="-25000" dirty="0"/>
              <a:t>i</a:t>
            </a:r>
            <a:r>
              <a:rPr lang="en-US" dirty="0"/>
              <a:t> = -0.269 m</a:t>
            </a:r>
          </a:p>
        </p:txBody>
      </p:sp>
      <p:pic>
        <p:nvPicPr>
          <p:cNvPr id="4" name="Picture 3" descr="Picture 003.jpg"/>
          <p:cNvPicPr>
            <a:picLocks noChangeAspect="1"/>
          </p:cNvPicPr>
          <p:nvPr/>
        </p:nvPicPr>
        <p:blipFill>
          <a:blip r:embed="rId3" cstate="print"/>
          <a:stretch>
            <a:fillRect/>
          </a:stretch>
        </p:blipFill>
        <p:spPr>
          <a:xfrm>
            <a:off x="4470400" y="1543050"/>
            <a:ext cx="4673600" cy="3238500"/>
          </a:xfrm>
          <a:prstGeom prst="rect">
            <a:avLst/>
          </a:prstGeom>
        </p:spPr>
      </p:pic>
    </p:spTree>
    <p:extLst>
      <p:ext uri="{BB962C8B-B14F-4D97-AF65-F5344CB8AC3E}">
        <p14:creationId xmlns:p14="http://schemas.microsoft.com/office/powerpoint/2010/main" val="5050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11-06 Image Formation by Mirrors</a:t>
            </a:r>
          </a:p>
        </p:txBody>
      </p:sp>
      <p:sp>
        <p:nvSpPr>
          <p:cNvPr id="3" name="Content Placeholder 2"/>
          <p:cNvSpPr>
            <a:spLocks noGrp="1"/>
          </p:cNvSpPr>
          <p:nvPr>
            <p:ph idx="1"/>
          </p:nvPr>
        </p:nvSpPr>
        <p:spPr/>
        <p:txBody>
          <a:bodyPr/>
          <a:lstStyle/>
          <a:p>
            <a:r>
              <a:rPr lang="en-US" dirty="0"/>
              <a:t>A 0.5-m high toddler is playing 10 m in front of a convex mirror with radius of curvature of 7 m.</a:t>
            </a:r>
          </a:p>
          <a:p>
            <a:pPr lvl="1"/>
            <a:r>
              <a:rPr lang="en-US" dirty="0"/>
              <a:t>What is the location of his image?</a:t>
            </a:r>
          </a:p>
          <a:p>
            <a:pPr lvl="2"/>
            <a:r>
              <a:rPr lang="en-US" dirty="0" err="1"/>
              <a:t>d</a:t>
            </a:r>
            <a:r>
              <a:rPr lang="en-US" baseline="-25000" dirty="0" err="1"/>
              <a:t>i</a:t>
            </a:r>
            <a:r>
              <a:rPr lang="en-US" dirty="0"/>
              <a:t> = -2.59 m</a:t>
            </a:r>
          </a:p>
          <a:p>
            <a:pPr lvl="1"/>
            <a:r>
              <a:rPr lang="en-US" dirty="0"/>
              <a:t>What is the height of his image?</a:t>
            </a:r>
          </a:p>
          <a:p>
            <a:pPr lvl="2"/>
            <a:r>
              <a:rPr lang="en-US" dirty="0"/>
              <a:t>h</a:t>
            </a:r>
            <a:r>
              <a:rPr lang="en-US" baseline="-25000" dirty="0"/>
              <a:t>i</a:t>
            </a:r>
            <a:r>
              <a:rPr lang="en-US" dirty="0"/>
              <a:t> = 0.130 m</a:t>
            </a:r>
          </a:p>
          <a:p>
            <a:pPr lvl="1"/>
            <a:endParaRPr lang="en-US" dirty="0"/>
          </a:p>
        </p:txBody>
      </p:sp>
    </p:spTree>
    <p:extLst>
      <p:ext uri="{BB962C8B-B14F-4D97-AF65-F5344CB8AC3E}">
        <p14:creationId xmlns:p14="http://schemas.microsoft.com/office/powerpoint/2010/main" val="29951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11-06 Homework</a:t>
            </a:r>
          </a:p>
        </p:txBody>
      </p:sp>
      <p:sp>
        <p:nvSpPr>
          <p:cNvPr id="3" name="Content Placeholder 2"/>
          <p:cNvSpPr>
            <a:spLocks noGrp="1"/>
          </p:cNvSpPr>
          <p:nvPr>
            <p:ph sz="half" idx="1"/>
          </p:nvPr>
        </p:nvSpPr>
        <p:spPr/>
        <p:txBody>
          <a:bodyPr>
            <a:normAutofit/>
          </a:bodyPr>
          <a:lstStyle/>
          <a:p>
            <a:r>
              <a:rPr lang="en-US" dirty="0"/>
              <a:t>The homework mirrors the lesson.</a:t>
            </a:r>
          </a:p>
          <a:p>
            <a:endParaRPr lang="en-US" dirty="0"/>
          </a:p>
          <a:p>
            <a:r>
              <a:rPr lang="en-US" dirty="0"/>
              <a:t>Read 26.1, 26.2, 26.3</a:t>
            </a:r>
          </a:p>
          <a:p>
            <a:endParaRPr lang="fr-FR" dirty="0"/>
          </a:p>
          <a:p>
            <a:endParaRPr lang="fr-FR" dirty="0"/>
          </a:p>
          <a:p>
            <a:endParaRPr lang="fr-FR"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3482893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08E7-B409-4C1D-A23D-D7A2CD2016A7}"/>
              </a:ext>
            </a:extLst>
          </p:cNvPr>
          <p:cNvSpPr>
            <a:spLocks noGrp="1"/>
          </p:cNvSpPr>
          <p:nvPr>
            <p:ph type="title"/>
          </p:nvPr>
        </p:nvSpPr>
        <p:spPr/>
        <p:txBody>
          <a:bodyPr/>
          <a:lstStyle/>
          <a:p>
            <a:r>
              <a:rPr lang="en-US" sz="6000" dirty="0"/>
              <a:t>11-07 Vision</a:t>
            </a:r>
            <a:endParaRPr lang="en-US" dirty="0"/>
          </a:p>
        </p:txBody>
      </p:sp>
      <p:sp>
        <p:nvSpPr>
          <p:cNvPr id="3" name="Text Placeholder 2">
            <a:extLst>
              <a:ext uri="{FF2B5EF4-FFF2-40B4-BE49-F238E27FC236}">
                <a16:creationId xmlns:a16="http://schemas.microsoft.com/office/drawing/2014/main" id="{274168BE-C860-4472-B75F-CB122BB7085D}"/>
              </a:ext>
            </a:extLst>
          </p:cNvPr>
          <p:cNvSpPr>
            <a:spLocks noGrp="1"/>
          </p:cNvSpPr>
          <p:nvPr>
            <p:ph type="body" idx="1"/>
          </p:nvPr>
        </p:nvSpPr>
        <p:spPr/>
        <p:txBody>
          <a:bodyPr>
            <a:normAutofit fontScale="92500"/>
          </a:bodyPr>
          <a:lstStyle/>
          <a:p>
            <a:r>
              <a:rPr lang="en-US" dirty="0"/>
              <a:t>In this lesson you will…</a:t>
            </a:r>
          </a:p>
          <a:p>
            <a:r>
              <a:rPr lang="en-US" dirty="0"/>
              <a:t>• Explain the image formation by the eye.</a:t>
            </a:r>
          </a:p>
          <a:p>
            <a:r>
              <a:rPr lang="en-US" dirty="0"/>
              <a:t>• Explain why peripheral images lack detail and color.</a:t>
            </a:r>
          </a:p>
          <a:p>
            <a:r>
              <a:rPr lang="en-US" dirty="0"/>
              <a:t>• Analyze the accommodation of the eye for distant and near vision.</a:t>
            </a:r>
          </a:p>
          <a:p>
            <a:r>
              <a:rPr lang="en-US" dirty="0"/>
              <a:t>• Identify and discuss common vision defects.</a:t>
            </a:r>
          </a:p>
          <a:p>
            <a:r>
              <a:rPr lang="en-US" dirty="0"/>
              <a:t>• Explain nearsightedness and farsightedness corrections.</a:t>
            </a:r>
          </a:p>
          <a:p>
            <a:r>
              <a:rPr lang="en-US" dirty="0"/>
              <a:t>• Explain the simple theory of color vision.</a:t>
            </a:r>
          </a:p>
          <a:p>
            <a:r>
              <a:rPr lang="en-US" dirty="0"/>
              <a:t>• Outline the coloring properties of light sources.</a:t>
            </a:r>
          </a:p>
        </p:txBody>
      </p:sp>
    </p:spTree>
    <p:extLst>
      <p:ext uri="{BB962C8B-B14F-4D97-AF65-F5344CB8AC3E}">
        <p14:creationId xmlns:p14="http://schemas.microsoft.com/office/powerpoint/2010/main" val="3279506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p>
        </p:txBody>
      </p:sp>
      <p:sp>
        <p:nvSpPr>
          <p:cNvPr id="3" name="Content Placeholder 2"/>
          <p:cNvSpPr>
            <a:spLocks noGrp="1"/>
          </p:cNvSpPr>
          <p:nvPr>
            <p:ph sz="half" idx="1"/>
          </p:nvPr>
        </p:nvSpPr>
        <p:spPr/>
        <p:txBody>
          <a:bodyPr/>
          <a:lstStyle/>
          <a:p>
            <a:r>
              <a:rPr lang="en-US" dirty="0"/>
              <a:t>Cornea/Lens act as single thin lens</a:t>
            </a:r>
          </a:p>
          <a:p>
            <a:r>
              <a:rPr lang="en-US" dirty="0"/>
              <a:t>To see something in focus the image must be on the retina at back of eye</a:t>
            </a:r>
          </a:p>
          <a:p>
            <a:r>
              <a:rPr lang="en-US" dirty="0"/>
              <a:t>Lens can change shape to focus objects from different object lengths</a:t>
            </a:r>
          </a:p>
        </p:txBody>
      </p:sp>
      <p:pic>
        <p:nvPicPr>
          <p:cNvPr id="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14181" y="971550"/>
            <a:ext cx="3729819" cy="417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1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normAutofit fontScale="92500"/>
          </a:bodyPr>
          <a:lstStyle/>
          <a:p>
            <a:r>
              <a:rPr lang="en-US" dirty="0"/>
              <a:t>Near-sightedness</a:t>
            </a:r>
          </a:p>
          <a:p>
            <a:pPr lvl="1"/>
            <a:r>
              <a:rPr lang="en-US" dirty="0"/>
              <a:t>Myopia</a:t>
            </a:r>
          </a:p>
          <a:p>
            <a:pPr lvl="1"/>
            <a:r>
              <a:rPr lang="en-US" dirty="0"/>
              <a:t>Image in front of retina</a:t>
            </a:r>
          </a:p>
          <a:p>
            <a:pPr lvl="1"/>
            <a:r>
              <a:rPr lang="en-US" dirty="0"/>
              <a:t>Correct with diverging lens</a:t>
            </a:r>
          </a:p>
          <a:p>
            <a:r>
              <a:rPr lang="en-US" dirty="0"/>
              <a:t>Far-sightedness</a:t>
            </a:r>
          </a:p>
          <a:p>
            <a:pPr lvl="1"/>
            <a:r>
              <a:rPr lang="en-US" dirty="0"/>
              <a:t>Hyperopia</a:t>
            </a:r>
          </a:p>
          <a:p>
            <a:pPr lvl="1"/>
            <a:r>
              <a:rPr lang="en-US" dirty="0"/>
              <a:t>Image behind retina</a:t>
            </a:r>
          </a:p>
          <a:p>
            <a:pPr lvl="1"/>
            <a:r>
              <a:rPr lang="en-US" dirty="0"/>
              <a:t>Correct with converging lens</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352550"/>
            <a:ext cx="4495800"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28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11-07 Vision</a:t>
            </a:r>
            <a:endParaRPr lang="en-US" sz="3200" dirty="0"/>
          </a:p>
        </p:txBody>
      </p:sp>
      <p:sp>
        <p:nvSpPr>
          <p:cNvPr id="7" name="Text Placeholder 6"/>
          <p:cNvSpPr>
            <a:spLocks noGrp="1"/>
          </p:cNvSpPr>
          <p:nvPr>
            <p:ph type="body" idx="1"/>
          </p:nvPr>
        </p:nvSpPr>
        <p:spPr/>
        <p:txBody>
          <a:bodyPr/>
          <a:lstStyle/>
          <a:p>
            <a:r>
              <a:rPr lang="en-US" dirty="0"/>
              <a:t>Myopia – Near-sighted</a:t>
            </a:r>
          </a:p>
        </p:txBody>
      </p:sp>
      <p:sp>
        <p:nvSpPr>
          <p:cNvPr id="9" name="Text Placeholder 8"/>
          <p:cNvSpPr>
            <a:spLocks noGrp="1"/>
          </p:cNvSpPr>
          <p:nvPr>
            <p:ph type="body" sz="half" idx="3"/>
          </p:nvPr>
        </p:nvSpPr>
        <p:spPr/>
        <p:txBody>
          <a:bodyPr/>
          <a:lstStyle/>
          <a:p>
            <a:r>
              <a:rPr lang="en-US" dirty="0"/>
              <a:t>Hyperopia – Far-sighted</a:t>
            </a:r>
          </a:p>
        </p:txBody>
      </p:sp>
      <p:pic>
        <p:nvPicPr>
          <p:cNvPr id="6" name="Picture 2"/>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rcRect t="36827"/>
          <a:stretch/>
        </p:blipFill>
        <p:spPr bwMode="auto">
          <a:xfrm>
            <a:off x="1" y="2228850"/>
            <a:ext cx="4577879" cy="254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t="58154"/>
          <a:stretch/>
        </p:blipFill>
        <p:spPr bwMode="auto">
          <a:xfrm>
            <a:off x="4572000" y="2575956"/>
            <a:ext cx="4572000" cy="191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9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600" dirty="0"/>
              <a:t>11-07 Vision</a:t>
            </a:r>
            <a:endParaRPr lang="en-US" sz="3200" dirty="0"/>
          </a:p>
        </p:txBody>
      </p:sp>
      <p:sp>
        <p:nvSpPr>
          <p:cNvPr id="8" name="Content Placeholder 7"/>
          <p:cNvSpPr>
            <a:spLocks noGrp="1"/>
          </p:cNvSpPr>
          <p:nvPr>
            <p:ph idx="1"/>
          </p:nvPr>
        </p:nvSpPr>
        <p:spPr/>
        <p:txBody>
          <a:bodyPr/>
          <a:lstStyle/>
          <a:p>
            <a:r>
              <a:rPr lang="en-US" dirty="0"/>
              <a:t>What power of spectacle lens is needed to correct the vision of a nearsighted person whose far point is 20.0 cm? Assume the spectacle (corrective) lens is held 1.50 cm away from the eye by eyeglass frames.</a:t>
            </a:r>
          </a:p>
          <a:p>
            <a:r>
              <a:rPr lang="en-US" dirty="0"/>
              <a:t>-5.41 D</a:t>
            </a:r>
          </a:p>
        </p:txBody>
      </p:sp>
    </p:spTree>
    <p:extLst>
      <p:ext uri="{BB962C8B-B14F-4D97-AF65-F5344CB8AC3E}">
        <p14:creationId xmlns:p14="http://schemas.microsoft.com/office/powerpoint/2010/main" val="25561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600" dirty="0"/>
              <a:t>11-07 Vision</a:t>
            </a:r>
            <a:endParaRPr lang="en-US" sz="3200" dirty="0"/>
          </a:p>
        </p:txBody>
      </p:sp>
      <p:sp>
        <p:nvSpPr>
          <p:cNvPr id="8" name="Content Placeholder 7"/>
          <p:cNvSpPr>
            <a:spLocks noGrp="1"/>
          </p:cNvSpPr>
          <p:nvPr>
            <p:ph sz="half" idx="1"/>
          </p:nvPr>
        </p:nvSpPr>
        <p:spPr/>
        <p:txBody>
          <a:bodyPr>
            <a:normAutofit fontScale="92500" lnSpcReduction="10000"/>
          </a:bodyPr>
          <a:lstStyle/>
          <a:p>
            <a:r>
              <a:rPr lang="en-US" dirty="0"/>
              <a:t>Color Vision</a:t>
            </a:r>
          </a:p>
          <a:p>
            <a:pPr lvl="1"/>
            <a:r>
              <a:rPr lang="en-US" dirty="0"/>
              <a:t>Photoreceptors in Eye</a:t>
            </a:r>
          </a:p>
          <a:p>
            <a:pPr lvl="2"/>
            <a:r>
              <a:rPr lang="en-US" dirty="0"/>
              <a:t>Rods</a:t>
            </a:r>
          </a:p>
          <a:p>
            <a:pPr lvl="3"/>
            <a:r>
              <a:rPr lang="en-US" dirty="0"/>
              <a:t>Very sensitive (see in dark)</a:t>
            </a:r>
          </a:p>
          <a:p>
            <a:pPr lvl="3"/>
            <a:r>
              <a:rPr lang="en-US" dirty="0"/>
              <a:t>No color info</a:t>
            </a:r>
          </a:p>
          <a:p>
            <a:pPr lvl="3"/>
            <a:r>
              <a:rPr lang="en-US" dirty="0"/>
              <a:t>Peripheral vision</a:t>
            </a:r>
          </a:p>
        </p:txBody>
      </p:sp>
      <p:sp>
        <p:nvSpPr>
          <p:cNvPr id="9" name="Content Placeholder 8"/>
          <p:cNvSpPr>
            <a:spLocks noGrp="1"/>
          </p:cNvSpPr>
          <p:nvPr>
            <p:ph sz="half" idx="2"/>
          </p:nvPr>
        </p:nvSpPr>
        <p:spPr/>
        <p:txBody>
          <a:bodyPr>
            <a:normAutofit fontScale="92500" lnSpcReduction="10000"/>
          </a:bodyPr>
          <a:lstStyle/>
          <a:p>
            <a:pPr lvl="2"/>
            <a:r>
              <a:rPr lang="en-US" dirty="0"/>
              <a:t>Cones</a:t>
            </a:r>
          </a:p>
          <a:p>
            <a:pPr lvl="3"/>
            <a:r>
              <a:rPr lang="en-US" dirty="0"/>
              <a:t>Centered in center of retina</a:t>
            </a:r>
          </a:p>
          <a:p>
            <a:pPr lvl="3"/>
            <a:r>
              <a:rPr lang="en-US" dirty="0"/>
              <a:t>Work in only in bright light</a:t>
            </a:r>
          </a:p>
          <a:p>
            <a:pPr lvl="3"/>
            <a:r>
              <a:rPr lang="en-US" dirty="0"/>
              <a:t>Give color info</a:t>
            </a:r>
          </a:p>
          <a:p>
            <a:pPr lvl="3"/>
            <a:r>
              <a:rPr lang="en-US" dirty="0"/>
              <a:t>Essentially three types each picking up one primary color</a:t>
            </a:r>
          </a:p>
        </p:txBody>
      </p:sp>
    </p:spTree>
    <p:extLst>
      <p:ext uri="{BB962C8B-B14F-4D97-AF65-F5344CB8AC3E}">
        <p14:creationId xmlns:p14="http://schemas.microsoft.com/office/powerpoint/2010/main" val="3858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lstStyle/>
          <a:p>
            <a:r>
              <a:rPr lang="en-US" dirty="0"/>
              <a:t>Color</a:t>
            </a:r>
          </a:p>
          <a:p>
            <a:pPr lvl="1"/>
            <a:r>
              <a:rPr lang="en-US" dirty="0"/>
              <a:t>Non-light producing</a:t>
            </a:r>
          </a:p>
          <a:p>
            <a:pPr lvl="2"/>
            <a:r>
              <a:rPr lang="en-US" dirty="0"/>
              <a:t>The color we see is the color that reflects off the object</a:t>
            </a:r>
          </a:p>
          <a:p>
            <a:pPr lvl="2"/>
            <a:r>
              <a:rPr lang="en-US" dirty="0"/>
              <a:t>The object absorbs all the other colors</a:t>
            </a:r>
          </a:p>
        </p:txBody>
      </p:sp>
      <p:sp>
        <p:nvSpPr>
          <p:cNvPr id="4" name="Content Placeholder 3"/>
          <p:cNvSpPr>
            <a:spLocks noGrp="1"/>
          </p:cNvSpPr>
          <p:nvPr>
            <p:ph sz="half" idx="2"/>
          </p:nvPr>
        </p:nvSpPr>
        <p:spPr/>
        <p:txBody>
          <a:bodyPr/>
          <a:lstStyle/>
          <a:p>
            <a:pPr lvl="1"/>
            <a:r>
              <a:rPr lang="en-US" dirty="0"/>
              <a:t>Light-producing</a:t>
            </a:r>
          </a:p>
          <a:p>
            <a:pPr lvl="2"/>
            <a:r>
              <a:rPr lang="en-US" dirty="0"/>
              <a:t>The color we see is the color produced</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4572000" y="2777490"/>
            <a:ext cx="26098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1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p:sp>
        <p:nvSpPr>
          <p:cNvPr id="3" name="Content Placeholder 2"/>
          <p:cNvSpPr>
            <a:spLocks noGrp="1"/>
          </p:cNvSpPr>
          <p:nvPr>
            <p:ph idx="1"/>
          </p:nvPr>
        </p:nvSpPr>
        <p:spPr/>
        <p:txBody>
          <a:bodyPr>
            <a:normAutofit/>
          </a:bodyPr>
          <a:lstStyle/>
          <a:p>
            <a:r>
              <a:rPr lang="en-US" sz="2000" dirty="0"/>
              <a:t>Also, as the potential difference changes directions, the charges in the antenna run to the other ends creating a current.  </a:t>
            </a:r>
          </a:p>
          <a:p>
            <a:r>
              <a:rPr lang="en-US" sz="2000" dirty="0"/>
              <a:t>Current creates a B-field perpendicular to the wire.</a:t>
            </a:r>
          </a:p>
          <a:p>
            <a:r>
              <a:rPr lang="en-US" sz="2000" dirty="0"/>
              <a:t>Electromagnetic waves are both E-field and B-field.</a:t>
            </a:r>
          </a:p>
          <a:p>
            <a:r>
              <a:rPr lang="en-US" sz="2000" dirty="0"/>
              <a:t>Field are perpendicular to each other and the direction of travel.</a:t>
            </a:r>
          </a:p>
          <a:p>
            <a:r>
              <a:rPr lang="en-US" sz="2000" dirty="0"/>
              <a:t>Transverse waves.</a:t>
            </a:r>
          </a:p>
        </p:txBody>
      </p:sp>
      <p:pic>
        <p:nvPicPr>
          <p:cNvPr id="4" name="Picture 3" descr="F24.04.jpg"/>
          <p:cNvPicPr>
            <a:picLocks noChangeAspect="1"/>
          </p:cNvPicPr>
          <p:nvPr/>
        </p:nvPicPr>
        <p:blipFill>
          <a:blip r:embed="rId3" cstate="print"/>
          <a:stretch>
            <a:fillRect/>
          </a:stretch>
        </p:blipFill>
        <p:spPr>
          <a:xfrm>
            <a:off x="914400" y="3609559"/>
            <a:ext cx="5638800" cy="1552991"/>
          </a:xfrm>
          <a:prstGeom prst="rect">
            <a:avLst/>
          </a:prstGeom>
          <a:ln>
            <a:noFill/>
          </a:ln>
          <a:effectLst>
            <a:outerShdw blurRad="292100" dist="139700" dir="2700000" algn="tl" rotWithShape="0">
              <a:srgbClr val="333333">
                <a:alpha val="65000"/>
              </a:srgbClr>
            </a:outerShdw>
          </a:effectLst>
        </p:spPr>
      </p:pic>
      <p:pic>
        <p:nvPicPr>
          <p:cNvPr id="5" name="Picture 4" descr="F24.03.jpg"/>
          <p:cNvPicPr>
            <a:picLocks noChangeAspect="1"/>
          </p:cNvPicPr>
          <p:nvPr/>
        </p:nvPicPr>
        <p:blipFill>
          <a:blip r:embed="rId4" cstate="print"/>
          <a:stretch>
            <a:fillRect/>
          </a:stretch>
        </p:blipFill>
        <p:spPr>
          <a:xfrm>
            <a:off x="6705601" y="3209509"/>
            <a:ext cx="2418667" cy="17716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42</a:t>
            </a:r>
            <a:r>
              <a:rPr lang="en-US" dirty="0"/>
              <a:t>. </a:t>
            </a:r>
          </a:p>
          <a:p>
            <a:r>
              <a:rPr lang="en-US" dirty="0"/>
              <a:t>Red colorblind people will see a </a:t>
            </a:r>
            <a:r>
              <a:rPr lang="en-US" b="1" dirty="0"/>
              <a:t>2</a:t>
            </a:r>
            <a:r>
              <a:rPr lang="en-US" dirty="0"/>
              <a:t>. </a:t>
            </a:r>
          </a:p>
          <a:p>
            <a:r>
              <a:rPr lang="en-US" dirty="0"/>
              <a:t>Green colorblind people will only see a </a:t>
            </a:r>
            <a:r>
              <a:rPr lang="en-US" b="1" dirty="0"/>
              <a:t>4</a:t>
            </a:r>
            <a:r>
              <a:rPr lang="en-US" dirty="0"/>
              <a: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6341" y="1440180"/>
            <a:ext cx="4379519" cy="3326130"/>
          </a:xfrm>
        </p:spPr>
      </p:pic>
    </p:spTree>
    <p:extLst>
      <p:ext uri="{BB962C8B-B14F-4D97-AF65-F5344CB8AC3E}">
        <p14:creationId xmlns:p14="http://schemas.microsoft.com/office/powerpoint/2010/main" val="20730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normAutofit/>
          </a:bodyPr>
          <a:lstStyle/>
          <a:p>
            <a:r>
              <a:rPr lang="en-US" dirty="0"/>
              <a:t>If you have normal color vision, you see a </a:t>
            </a:r>
            <a:r>
              <a:rPr lang="en-US" b="1" dirty="0"/>
              <a:t>73</a:t>
            </a:r>
            <a:r>
              <a:rPr lang="en-US" dirty="0"/>
              <a:t> above. </a:t>
            </a:r>
          </a:p>
          <a:p>
            <a:r>
              <a:rPr lang="en-US" dirty="0"/>
              <a:t>If you are colorblind you will not see a number above.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598336"/>
            <a:ext cx="4495800" cy="3009819"/>
          </a:xfrm>
        </p:spPr>
      </p:pic>
    </p:spTree>
    <p:extLst>
      <p:ext uri="{BB962C8B-B14F-4D97-AF65-F5344CB8AC3E}">
        <p14:creationId xmlns:p14="http://schemas.microsoft.com/office/powerpoint/2010/main" val="9907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74</a:t>
            </a:r>
            <a:r>
              <a:rPr lang="en-US" dirty="0"/>
              <a:t> above. </a:t>
            </a:r>
          </a:p>
          <a:p>
            <a:r>
              <a:rPr lang="en-US" dirty="0"/>
              <a:t>If you are red green colorblind, you'll see a </a:t>
            </a:r>
            <a:r>
              <a:rPr lang="en-US" b="1" dirty="0"/>
              <a:t>21</a:t>
            </a:r>
            <a:r>
              <a:rPr lang="en-US" dirty="0"/>
              <a:t>. </a:t>
            </a:r>
          </a:p>
          <a:p>
            <a:r>
              <a:rPr lang="en-US" dirty="0"/>
              <a:t>If you are totally colorblind you will not see a number above.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545096"/>
            <a:ext cx="4495800" cy="3116299"/>
          </a:xfrm>
        </p:spPr>
      </p:pic>
    </p:spTree>
    <p:extLst>
      <p:ext uri="{BB962C8B-B14F-4D97-AF65-F5344CB8AC3E}">
        <p14:creationId xmlns:p14="http://schemas.microsoft.com/office/powerpoint/2010/main" val="268303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normAutofit fontScale="92500"/>
          </a:bodyPr>
          <a:lstStyle/>
          <a:p>
            <a:r>
              <a:rPr lang="en-US" dirty="0"/>
              <a:t>If you have normal color vision you'll see a </a:t>
            </a:r>
            <a:r>
              <a:rPr lang="en-US" b="1" dirty="0"/>
              <a:t>26</a:t>
            </a:r>
            <a:r>
              <a:rPr lang="en-US" dirty="0"/>
              <a:t>. </a:t>
            </a:r>
          </a:p>
          <a:p>
            <a:r>
              <a:rPr lang="en-US" dirty="0"/>
              <a:t>If you are red colorblind you will see a </a:t>
            </a:r>
            <a:r>
              <a:rPr lang="en-US" b="1" dirty="0"/>
              <a:t>6,</a:t>
            </a:r>
            <a:r>
              <a:rPr lang="en-US" dirty="0"/>
              <a:t> if you're mildly red colorblind you'll see a faint </a:t>
            </a:r>
            <a:r>
              <a:rPr lang="en-US" b="1" dirty="0"/>
              <a:t>2</a:t>
            </a:r>
            <a:r>
              <a:rPr lang="en-US" dirty="0"/>
              <a:t> as well. </a:t>
            </a:r>
          </a:p>
          <a:p>
            <a:r>
              <a:rPr lang="en-US" dirty="0"/>
              <a:t>If you are green colorblind you'll see the a </a:t>
            </a:r>
            <a:r>
              <a:rPr lang="en-US" b="1" dirty="0"/>
              <a:t>2</a:t>
            </a:r>
            <a:r>
              <a:rPr lang="en-US" dirty="0"/>
              <a:t>, and if you're mildly green colorblind a faint </a:t>
            </a:r>
            <a:r>
              <a:rPr lang="en-US" b="1" dirty="0"/>
              <a:t>6</a:t>
            </a:r>
            <a:r>
              <a:rPr lang="en-US" dirty="0"/>
              <a:t> as well.</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491856"/>
            <a:ext cx="4495800" cy="3222779"/>
          </a:xfrm>
        </p:spPr>
      </p:pic>
    </p:spTree>
    <p:extLst>
      <p:ext uri="{BB962C8B-B14F-4D97-AF65-F5344CB8AC3E}">
        <p14:creationId xmlns:p14="http://schemas.microsoft.com/office/powerpoint/2010/main" val="42263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11-07 Vision</a:t>
            </a:r>
            <a:endParaRPr lang="en-US" sz="3200" dirty="0"/>
          </a:p>
        </p:txBody>
      </p:sp>
      <p:sp>
        <p:nvSpPr>
          <p:cNvPr id="3" name="Content Placeholder 2"/>
          <p:cNvSpPr>
            <a:spLocks noGrp="1"/>
          </p:cNvSpPr>
          <p:nvPr>
            <p:ph sz="half" idx="1"/>
          </p:nvPr>
        </p:nvSpPr>
        <p:spPr/>
        <p:txBody>
          <a:bodyPr/>
          <a:lstStyle/>
          <a:p>
            <a:r>
              <a:rPr lang="en-US" dirty="0"/>
              <a:t>If you have normal color vision you'll see a </a:t>
            </a:r>
            <a:r>
              <a:rPr lang="en-US" b="1" dirty="0"/>
              <a:t>12</a:t>
            </a:r>
            <a:r>
              <a:rPr lang="en-US" dirty="0"/>
              <a:t>.</a:t>
            </a:r>
          </a:p>
          <a:p>
            <a:r>
              <a:rPr lang="en-US" dirty="0"/>
              <a:t>If you do not see </a:t>
            </a:r>
            <a:r>
              <a:rPr lang="en-US" b="1" dirty="0"/>
              <a:t>12 </a:t>
            </a:r>
            <a:r>
              <a:rPr lang="en-US" dirty="0"/>
              <a:t>you are a liar. Everyone can see this one!</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62329" y="1440180"/>
            <a:ext cx="3667542" cy="3326130"/>
          </a:xfrm>
        </p:spPr>
      </p:pic>
    </p:spTree>
    <p:extLst>
      <p:ext uri="{BB962C8B-B14F-4D97-AF65-F5344CB8AC3E}">
        <p14:creationId xmlns:p14="http://schemas.microsoft.com/office/powerpoint/2010/main" val="2593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11-07 Homework</a:t>
            </a:r>
          </a:p>
        </p:txBody>
      </p:sp>
      <p:sp>
        <p:nvSpPr>
          <p:cNvPr id="3" name="Content Placeholder 2"/>
          <p:cNvSpPr>
            <a:spLocks noGrp="1"/>
          </p:cNvSpPr>
          <p:nvPr>
            <p:ph sz="half" idx="1"/>
          </p:nvPr>
        </p:nvSpPr>
        <p:spPr/>
        <p:txBody>
          <a:bodyPr>
            <a:normAutofit/>
          </a:bodyPr>
          <a:lstStyle/>
          <a:p>
            <a:r>
              <a:rPr lang="en-US" dirty="0"/>
              <a:t>Isn’t it amazing how the eye works?</a:t>
            </a:r>
          </a:p>
          <a:p>
            <a:endParaRPr lang="en-US" dirty="0"/>
          </a:p>
          <a:p>
            <a:r>
              <a:rPr lang="en-US" dirty="0"/>
              <a:t>Read 27.1, 27.2, 27.3</a:t>
            </a:r>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4104747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CDBD-485D-40D0-BAD2-8E963F5AF018}"/>
              </a:ext>
            </a:extLst>
          </p:cNvPr>
          <p:cNvSpPr>
            <a:spLocks noGrp="1"/>
          </p:cNvSpPr>
          <p:nvPr>
            <p:ph type="title"/>
          </p:nvPr>
        </p:nvSpPr>
        <p:spPr/>
        <p:txBody>
          <a:bodyPr/>
          <a:lstStyle/>
          <a:p>
            <a:r>
              <a:rPr lang="en-US" sz="3600" dirty="0"/>
              <a:t>11-08 Interference, Huygens’s Principle, Young’s Double Slit Experiment</a:t>
            </a:r>
          </a:p>
        </p:txBody>
      </p:sp>
      <p:sp>
        <p:nvSpPr>
          <p:cNvPr id="3" name="Text Placeholder 2">
            <a:extLst>
              <a:ext uri="{FF2B5EF4-FFF2-40B4-BE49-F238E27FC236}">
                <a16:creationId xmlns:a16="http://schemas.microsoft.com/office/drawing/2014/main" id="{43D0AC9E-3746-49D3-BD70-374C48B8A532}"/>
              </a:ext>
            </a:extLst>
          </p:cNvPr>
          <p:cNvSpPr>
            <a:spLocks noGrp="1"/>
          </p:cNvSpPr>
          <p:nvPr>
            <p:ph type="body" idx="1"/>
          </p:nvPr>
        </p:nvSpPr>
        <p:spPr/>
        <p:txBody>
          <a:bodyPr>
            <a:normAutofit fontScale="92500" lnSpcReduction="10000"/>
          </a:bodyPr>
          <a:lstStyle/>
          <a:p>
            <a:r>
              <a:rPr lang="en-US" dirty="0"/>
              <a:t>In this lesson you will…</a:t>
            </a:r>
          </a:p>
          <a:p>
            <a:r>
              <a:rPr lang="en-US" dirty="0"/>
              <a:t>• Discuss the wave character of light.</a:t>
            </a:r>
          </a:p>
          <a:p>
            <a:r>
              <a:rPr lang="en-US" dirty="0"/>
              <a:t>• Identify the changes when light enters a medium.</a:t>
            </a:r>
          </a:p>
          <a:p>
            <a:r>
              <a:rPr lang="en-US" dirty="0"/>
              <a:t>• Discuss the propagation of transverse waves.</a:t>
            </a:r>
          </a:p>
          <a:p>
            <a:r>
              <a:rPr lang="en-US" dirty="0"/>
              <a:t>• Discuss Huygens’s principle.</a:t>
            </a:r>
          </a:p>
          <a:p>
            <a:r>
              <a:rPr lang="en-US" dirty="0"/>
              <a:t>• Explain the bending of light.</a:t>
            </a:r>
          </a:p>
          <a:p>
            <a:r>
              <a:rPr lang="en-US" dirty="0"/>
              <a:t>• Explain the phenomena of interference.</a:t>
            </a:r>
          </a:p>
          <a:p>
            <a:r>
              <a:rPr lang="en-US" dirty="0"/>
              <a:t>• Define constructive interference for a double slit and destructive interference for a double slit.</a:t>
            </a:r>
          </a:p>
        </p:txBody>
      </p:sp>
    </p:spTree>
    <p:extLst>
      <p:ext uri="{BB962C8B-B14F-4D97-AF65-F5344CB8AC3E}">
        <p14:creationId xmlns:p14="http://schemas.microsoft.com/office/powerpoint/2010/main" val="76909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p>
        </p:txBody>
      </p:sp>
      <p:sp>
        <p:nvSpPr>
          <p:cNvPr id="3" name="Content Placeholder 2"/>
          <p:cNvSpPr>
            <a:spLocks noGrp="1"/>
          </p:cNvSpPr>
          <p:nvPr>
            <p:ph sz="half" idx="1"/>
          </p:nvPr>
        </p:nvSpPr>
        <p:spPr/>
        <p:txBody>
          <a:bodyPr>
            <a:normAutofit fontScale="85000" lnSpcReduction="20000"/>
          </a:bodyPr>
          <a:lstStyle/>
          <a:p>
            <a:r>
              <a:rPr lang="en-US" dirty="0"/>
              <a:t>Wave Character of Light</a:t>
            </a:r>
          </a:p>
          <a:p>
            <a:pPr lvl="1"/>
            <a:r>
              <a:rPr lang="en-US" dirty="0"/>
              <a:t>When interacts with object several times it’s wavelength, it acts like a ray</a:t>
            </a:r>
          </a:p>
          <a:p>
            <a:pPr lvl="1"/>
            <a:r>
              <a:rPr lang="en-US" dirty="0"/>
              <a:t>When interacts with smaller objects, it acts like a wave</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85000" lnSpcReduction="20000"/>
              </a:bodyPr>
              <a:lstStyle/>
              <a:p>
                <a:r>
                  <a:rPr lang="en-US" dirty="0"/>
                  <a:t>When light hits medium from a vacuum, it slows down</a:t>
                </a:r>
              </a:p>
              <a:p>
                <a:r>
                  <a:rPr lang="en-US" dirty="0"/>
                  <a:t>Frequency stays the same</a:t>
                </a:r>
              </a:p>
              <a:p>
                <a14:m>
                  <m:oMath xmlns:m="http://schemas.openxmlformats.org/officeDocument/2006/math">
                    <m:r>
                      <a:rPr lang="en-US" b="0" i="1" smtClean="0">
                        <a:latin typeface="Cambria Math"/>
                      </a:rPr>
                      <m:t>𝑐</m:t>
                    </m:r>
                    <m:r>
                      <a:rPr lang="en-US" b="0" i="1" smtClean="0">
                        <a:latin typeface="Cambria Math"/>
                      </a:rPr>
                      <m:t>=</m:t>
                    </m:r>
                    <m:r>
                      <a:rPr lang="en-US" b="0" i="1" smtClean="0">
                        <a:latin typeface="Cambria Math"/>
                      </a:rPr>
                      <m:t>𝑓</m:t>
                    </m:r>
                    <m:r>
                      <a:rPr lang="en-US" b="0" i="1" smtClean="0">
                        <a:latin typeface="Cambria Math"/>
                      </a:rPr>
                      <m:t>𝜆</m:t>
                    </m:r>
                  </m:oMath>
                </a14:m>
                <a:endParaRPr lang="en-US" b="0" dirty="0"/>
              </a:p>
              <a:p>
                <a14:m>
                  <m:oMath xmlns:m="http://schemas.openxmlformats.org/officeDocument/2006/math">
                    <m:r>
                      <a:rPr lang="en-US" b="0" i="1" smtClean="0">
                        <a:latin typeface="Cambria Math"/>
                      </a:rPr>
                      <m:t>𝑣</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num>
                      <m:den>
                        <m:r>
                          <a:rPr lang="en-US" b="0" i="1" smtClean="0">
                            <a:latin typeface="Cambria Math"/>
                          </a:rPr>
                          <m:t>𝑛</m:t>
                        </m:r>
                      </m:den>
                    </m:f>
                    <m:r>
                      <a:rPr lang="en-US" b="0" i="1" smtClean="0">
                        <a:latin typeface="Cambria Math"/>
                      </a:rPr>
                      <m:t>=</m:t>
                    </m:r>
                    <m:r>
                      <a:rPr lang="en-US" b="0" i="1" smtClean="0">
                        <a:latin typeface="Cambria Math"/>
                      </a:rPr>
                      <m:t>𝑓</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𝑛</m:t>
                        </m:r>
                      </m:den>
                    </m:f>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𝑛</m:t>
                        </m:r>
                      </m:den>
                    </m:f>
                  </m:oMath>
                </a14:m>
                <a:endParaRPr lang="en-US" dirty="0"/>
              </a:p>
              <a:p>
                <a:pPr lvl="1"/>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𝜆</m:t>
                        </m:r>
                      </m:e>
                      <m:sub>
                        <m:r>
                          <a:rPr lang="en-US" b="0" i="1" smtClean="0">
                            <a:latin typeface="Cambria Math"/>
                          </a:rPr>
                          <m:t>𝑛</m:t>
                        </m:r>
                      </m:sub>
                    </m:sSub>
                  </m:oMath>
                </a14:m>
                <a:r>
                  <a:rPr lang="en-US" dirty="0"/>
                  <a:t> is wavelength in medium</a:t>
                </a:r>
              </a:p>
              <a:p>
                <a:pPr lvl="1"/>
                <a:r>
                  <a:rPr lang="en-US" i="1" dirty="0"/>
                  <a:t>n</a:t>
                </a:r>
                <a:r>
                  <a:rPr lang="en-US" dirty="0"/>
                  <a:t> is index of refraction</a:t>
                </a:r>
                <a:endParaRPr lang="en-US" i="1"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3"/>
                <a:stretch>
                  <a:fillRect l="-1221" t="-1977" b="-2965"/>
                </a:stretch>
              </a:blipFill>
            </p:spPr>
            <p:txBody>
              <a:bodyPr/>
              <a:lstStyle/>
              <a:p>
                <a:r>
                  <a:rPr lang="en-US">
                    <a:noFill/>
                  </a:rPr>
                  <a:t> </a:t>
                </a:r>
              </a:p>
            </p:txBody>
          </p:sp>
        </mc:Fallback>
      </mc:AlternateContent>
    </p:spTree>
    <p:extLst>
      <p:ext uri="{BB962C8B-B14F-4D97-AF65-F5344CB8AC3E}">
        <p14:creationId xmlns:p14="http://schemas.microsoft.com/office/powerpoint/2010/main" val="268170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p:sp>
        <p:nvSpPr>
          <p:cNvPr id="3" name="Content Placeholder 2"/>
          <p:cNvSpPr>
            <a:spLocks noGrp="1"/>
          </p:cNvSpPr>
          <p:nvPr>
            <p:ph sz="half" idx="1"/>
          </p:nvPr>
        </p:nvSpPr>
        <p:spPr/>
        <p:txBody>
          <a:bodyPr>
            <a:normAutofit lnSpcReduction="10000"/>
          </a:bodyPr>
          <a:lstStyle/>
          <a:p>
            <a:r>
              <a:rPr lang="en-US" dirty="0"/>
              <a:t>Huygens’ Principle</a:t>
            </a:r>
          </a:p>
          <a:p>
            <a:pPr lvl="1"/>
            <a:r>
              <a:rPr lang="en-US" dirty="0"/>
              <a:t>Every point on a wave front acts as a source of tiny wavelets that move forward with the same speed as the wave; the wave front at a later instant is the surface that is tangent to the wavelets.</a:t>
            </a:r>
          </a:p>
          <a:p>
            <a:endParaRPr lang="en-US" dirty="0"/>
          </a:p>
        </p:txBody>
      </p:sp>
      <p:pic>
        <p:nvPicPr>
          <p:cNvPr id="5" name="Content Placeholder 4" descr="F27.17.jpg"/>
          <p:cNvPicPr>
            <a:picLocks noGrp="1" noChangeAspect="1"/>
          </p:cNvPicPr>
          <p:nvPr>
            <p:ph sz="half" idx="2"/>
          </p:nvPr>
        </p:nvPicPr>
        <p:blipFill>
          <a:blip r:embed="rId3" cstate="print"/>
          <a:stretch>
            <a:fillRect/>
          </a:stretch>
        </p:blipFill>
        <p:spPr>
          <a:xfrm>
            <a:off x="5715000" y="0"/>
            <a:ext cx="3439004"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9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p:sp>
        <p:nvSpPr>
          <p:cNvPr id="3" name="Content Placeholder 2"/>
          <p:cNvSpPr>
            <a:spLocks noGrp="1"/>
          </p:cNvSpPr>
          <p:nvPr>
            <p:ph sz="half" idx="1"/>
          </p:nvPr>
        </p:nvSpPr>
        <p:spPr/>
        <p:txBody>
          <a:bodyPr/>
          <a:lstStyle/>
          <a:p>
            <a:r>
              <a:rPr lang="en-US" dirty="0"/>
              <a:t>In 1801, Thomas Young showed that two overlapping light waves interfered and was able to calculate wavelength.</a:t>
            </a:r>
          </a:p>
        </p:txBody>
      </p:sp>
      <p:pic>
        <p:nvPicPr>
          <p:cNvPr id="4" name="Picture 3" descr="F27.04.jpg"/>
          <p:cNvPicPr>
            <a:picLocks noChangeAspect="1"/>
          </p:cNvPicPr>
          <p:nvPr/>
        </p:nvPicPr>
        <p:blipFill>
          <a:blip r:embed="rId3" cstate="print"/>
          <a:stretch>
            <a:fillRect/>
          </a:stretch>
        </p:blipFill>
        <p:spPr>
          <a:xfrm>
            <a:off x="5251298" y="1337309"/>
            <a:ext cx="3283102" cy="3787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79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p:sp>
        <p:nvSpPr>
          <p:cNvPr id="3" name="Content Placeholder 2"/>
          <p:cNvSpPr>
            <a:spLocks noGrp="1"/>
          </p:cNvSpPr>
          <p:nvPr>
            <p:ph idx="1"/>
          </p:nvPr>
        </p:nvSpPr>
        <p:spPr/>
        <p:txBody>
          <a:bodyPr>
            <a:normAutofit/>
          </a:bodyPr>
          <a:lstStyle/>
          <a:p>
            <a:r>
              <a:rPr lang="en-US" sz="1800" dirty="0"/>
              <a:t>To detect EM waves</a:t>
            </a:r>
          </a:p>
          <a:p>
            <a:pPr lvl="1"/>
            <a:r>
              <a:rPr lang="en-US" sz="1800" dirty="0"/>
              <a:t>Need antenna to receive either E-field or B-field.</a:t>
            </a:r>
          </a:p>
          <a:p>
            <a:pPr lvl="1"/>
            <a:r>
              <a:rPr lang="en-US" sz="1800" dirty="0"/>
              <a:t>E-field – Straight antenna</a:t>
            </a:r>
          </a:p>
          <a:p>
            <a:pPr lvl="2"/>
            <a:r>
              <a:rPr lang="en-US" sz="1800" dirty="0"/>
              <a:t>The E-field causes electrons to flow in the opposite direction creating current that changes with time as the E-field changes.</a:t>
            </a:r>
          </a:p>
          <a:p>
            <a:pPr lvl="2"/>
            <a:r>
              <a:rPr lang="en-US" sz="1800" dirty="0"/>
              <a:t>The circuitry attached to the antenna let you pick the frequency (LC-circuit) and amplify it for speakers.</a:t>
            </a:r>
          </a:p>
        </p:txBody>
      </p:sp>
      <p:pic>
        <p:nvPicPr>
          <p:cNvPr id="4" name="Picture 3" descr="F24.05.jpg"/>
          <p:cNvPicPr>
            <a:picLocks noChangeAspect="1"/>
          </p:cNvPicPr>
          <p:nvPr/>
        </p:nvPicPr>
        <p:blipFill>
          <a:blip r:embed="rId3" cstate="print"/>
          <a:stretch>
            <a:fillRect/>
          </a:stretch>
        </p:blipFill>
        <p:spPr>
          <a:xfrm>
            <a:off x="381000" y="3600451"/>
            <a:ext cx="6324600" cy="15391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451610"/>
            <a:ext cx="7783870" cy="369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48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p:sp>
        <p:nvSpPr>
          <p:cNvPr id="6" name="Content Placeholder 5"/>
          <p:cNvSpPr>
            <a:spLocks noGrp="1"/>
          </p:cNvSpPr>
          <p:nvPr>
            <p:ph idx="1"/>
          </p:nvPr>
        </p:nvSpPr>
        <p:spPr>
          <a:xfrm>
            <a:off x="457200" y="3143250"/>
            <a:ext cx="8229600" cy="1600200"/>
          </a:xfrm>
        </p:spPr>
        <p:txBody>
          <a:bodyPr>
            <a:normAutofit fontScale="85000" lnSpcReduction="20000"/>
          </a:bodyPr>
          <a:lstStyle/>
          <a:p>
            <a:r>
              <a:rPr lang="en-US" dirty="0"/>
              <a:t>Bright fringe where ℓ</a:t>
            </a:r>
            <a:r>
              <a:rPr lang="en-US" baseline="-25000" dirty="0"/>
              <a:t>1</a:t>
            </a:r>
            <a:r>
              <a:rPr lang="en-US" dirty="0"/>
              <a:t> - ℓ</a:t>
            </a:r>
            <a:r>
              <a:rPr lang="en-US" baseline="-25000" dirty="0"/>
              <a:t>2</a:t>
            </a:r>
            <a:r>
              <a:rPr lang="en-US" dirty="0"/>
              <a:t> = m</a:t>
            </a:r>
            <a:r>
              <a:rPr lang="el-GR" dirty="0"/>
              <a:t>λ</a:t>
            </a:r>
            <a:endParaRPr lang="en-US" dirty="0"/>
          </a:p>
          <a:p>
            <a:r>
              <a:rPr lang="en-US" dirty="0"/>
              <a:t>Dark fringe where ℓ</a:t>
            </a:r>
            <a:r>
              <a:rPr lang="en-US" baseline="-25000" dirty="0"/>
              <a:t>1</a:t>
            </a:r>
            <a:r>
              <a:rPr lang="en-US" dirty="0"/>
              <a:t> - ℓ</a:t>
            </a:r>
            <a:r>
              <a:rPr lang="en-US" baseline="-25000" dirty="0"/>
              <a:t>2</a:t>
            </a:r>
            <a:r>
              <a:rPr lang="en-US" dirty="0"/>
              <a:t> = (m + ½)</a:t>
            </a:r>
            <a:r>
              <a:rPr lang="el-GR" dirty="0"/>
              <a:t>λ</a:t>
            </a:r>
            <a:endParaRPr lang="en-US" dirty="0"/>
          </a:p>
          <a:p>
            <a:endParaRPr lang="en-US" dirty="0"/>
          </a:p>
          <a:p>
            <a:r>
              <a:rPr lang="en-US" dirty="0"/>
              <a:t>Brightness of fringes varies</a:t>
            </a:r>
          </a:p>
          <a:p>
            <a:pPr lvl="1"/>
            <a:r>
              <a:rPr lang="en-US" dirty="0"/>
              <a:t>Center fringe the brightest and decreases on either side</a:t>
            </a:r>
          </a:p>
        </p:txBody>
      </p:sp>
      <p:pic>
        <p:nvPicPr>
          <p:cNvPr id="7" name="Picture 6" descr="F27.05.jpg"/>
          <p:cNvPicPr>
            <a:picLocks noChangeAspect="1"/>
          </p:cNvPicPr>
          <p:nvPr/>
        </p:nvPicPr>
        <p:blipFill>
          <a:blip r:embed="rId3" cstate="print"/>
          <a:stretch>
            <a:fillRect/>
          </a:stretch>
        </p:blipFill>
        <p:spPr>
          <a:xfrm>
            <a:off x="457201" y="1485900"/>
            <a:ext cx="7739261" cy="1543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554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p:sp>
        <p:nvSpPr>
          <p:cNvPr id="3" name="Content Placeholder 2"/>
          <p:cNvSpPr>
            <a:spLocks noGrp="1"/>
          </p:cNvSpPr>
          <p:nvPr>
            <p:ph idx="1"/>
          </p:nvPr>
        </p:nvSpPr>
        <p:spPr>
          <a:xfrm>
            <a:off x="457200" y="3543300"/>
            <a:ext cx="8458200" cy="1600200"/>
          </a:xfrm>
        </p:spPr>
        <p:txBody>
          <a:bodyPr>
            <a:normAutofit fontScale="85000" lnSpcReduction="10000"/>
          </a:bodyPr>
          <a:lstStyle/>
          <a:p>
            <a:r>
              <a:rPr lang="en-US" dirty="0"/>
              <a:t>A) Rays from slits S</a:t>
            </a:r>
            <a:r>
              <a:rPr lang="en-US" baseline="-25000" dirty="0"/>
              <a:t>1</a:t>
            </a:r>
            <a:r>
              <a:rPr lang="en-US" dirty="0"/>
              <a:t> and S</a:t>
            </a:r>
            <a:r>
              <a:rPr lang="en-US" baseline="-25000" dirty="0"/>
              <a:t>2</a:t>
            </a:r>
            <a:r>
              <a:rPr lang="en-US" dirty="0"/>
              <a:t>, which make approximately the same angle </a:t>
            </a:r>
            <a:r>
              <a:rPr lang="el-GR" dirty="0"/>
              <a:t>θ</a:t>
            </a:r>
            <a:r>
              <a:rPr lang="en-US" dirty="0"/>
              <a:t> with the horizontal, strike a distant screen at the same spot.</a:t>
            </a:r>
          </a:p>
          <a:p>
            <a:r>
              <a:rPr lang="en-US" dirty="0"/>
              <a:t>B) The difference in the path lengths of the two rays is </a:t>
            </a:r>
            <a:r>
              <a:rPr lang="el-GR" dirty="0"/>
              <a:t>Δℓ</a:t>
            </a:r>
            <a:r>
              <a:rPr lang="en-US" dirty="0"/>
              <a:t> = d sin </a:t>
            </a:r>
            <a:r>
              <a:rPr lang="el-GR" dirty="0"/>
              <a:t>θ</a:t>
            </a:r>
            <a:r>
              <a:rPr lang="en-US" dirty="0"/>
              <a:t>.</a:t>
            </a:r>
          </a:p>
          <a:p>
            <a:r>
              <a:rPr lang="en-US" dirty="0"/>
              <a:t>C) The angle </a:t>
            </a:r>
            <a:r>
              <a:rPr lang="el-GR" dirty="0"/>
              <a:t>θ</a:t>
            </a:r>
            <a:r>
              <a:rPr lang="en-US" dirty="0"/>
              <a:t> is the angle at which a bright fringe (m = 2, here) occurs on either side of the central bright fringe (m = 0)</a:t>
            </a:r>
          </a:p>
        </p:txBody>
      </p:sp>
      <p:pic>
        <p:nvPicPr>
          <p:cNvPr id="4" name="Picture 3" descr="F27.07.jpg"/>
          <p:cNvPicPr>
            <a:picLocks noChangeAspect="1"/>
          </p:cNvPicPr>
          <p:nvPr/>
        </p:nvPicPr>
        <p:blipFill>
          <a:blip r:embed="rId3" cstate="print"/>
          <a:stretch>
            <a:fillRect/>
          </a:stretch>
        </p:blipFill>
        <p:spPr>
          <a:xfrm>
            <a:off x="685800" y="1371600"/>
            <a:ext cx="7315200" cy="2114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87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l-GR" dirty="0"/>
                  <a:t>Δℓ</a:t>
                </a:r>
                <a:r>
                  <a:rPr lang="en-US" dirty="0"/>
                  <a:t> = d sin </a:t>
                </a:r>
                <a:r>
                  <a:rPr lang="el-GR" dirty="0"/>
                  <a:t>θ</a:t>
                </a:r>
                <a:endParaRPr lang="en-US" dirty="0"/>
              </a:p>
              <a:p>
                <a:endParaRPr lang="en-US" dirty="0"/>
              </a:p>
              <a:p>
                <a:r>
                  <a:rPr lang="en-US" dirty="0"/>
                  <a:t>Bright fringe </a:t>
                </a:r>
                <a:r>
                  <a:rPr lang="el-GR" dirty="0"/>
                  <a:t>Δℓ</a:t>
                </a:r>
                <a:r>
                  <a:rPr lang="en-US" dirty="0"/>
                  <a:t> = m</a:t>
                </a:r>
                <a:r>
                  <a:rPr lang="el-GR" dirty="0"/>
                  <a:t>λ</a:t>
                </a:r>
                <a:endParaRPr lang="en-US" dirty="0"/>
              </a:p>
              <a:p>
                <a:pPr lvl="1"/>
                <a:r>
                  <a:rPr lang="en-US" dirty="0"/>
                  <a:t>d sin </a:t>
                </a:r>
                <a:r>
                  <a:rPr lang="el-GR" dirty="0"/>
                  <a:t>θ</a:t>
                </a:r>
                <a:r>
                  <a:rPr lang="en-US" dirty="0"/>
                  <a:t> = m</a:t>
                </a:r>
                <a:r>
                  <a:rPr lang="el-GR" dirty="0"/>
                  <a:t>λ</a:t>
                </a:r>
                <a:endParaRPr lang="en-US" dirty="0"/>
              </a:p>
              <a:p>
                <a:pPr marL="393192" lvl="1" indent="0">
                  <a:buNone/>
                </a:pPr>
                <a14:m>
                  <m:oMathPara xmlns:m="http://schemas.openxmlformats.org/officeDocument/2006/math">
                    <m:oMathParaPr>
                      <m:jc m:val="centerGroup"/>
                    </m:oMathParaPr>
                    <m:oMath xmlns:m="http://schemas.openxmlformats.org/officeDocument/2006/math">
                      <m:func>
                        <m:funcPr>
                          <m:ctrlPr>
                            <a:rPr lang="en-US" i="1" smtClean="0">
                              <a:solidFill>
                                <a:srgbClr val="FFFF00"/>
                              </a:solidFill>
                              <a:latin typeface="Cambria Math" panose="02040503050406030204" pitchFamily="18" charset="0"/>
                            </a:rPr>
                          </m:ctrlPr>
                        </m:funcPr>
                        <m:fName>
                          <m:r>
                            <m:rPr>
                              <m:sty m:val="p"/>
                            </m:rPr>
                            <a:rPr lang="en-US">
                              <a:solidFill>
                                <a:srgbClr val="FFFF00"/>
                              </a:solidFill>
                              <a:latin typeface="Cambria Math"/>
                            </a:rPr>
                            <m:t>sin</m:t>
                          </m:r>
                        </m:fName>
                        <m:e>
                          <m:r>
                            <a:rPr lang="en-US" i="1">
                              <a:solidFill>
                                <a:srgbClr val="FFFF00"/>
                              </a:solidFill>
                              <a:latin typeface="Cambria Math"/>
                            </a:rPr>
                            <m:t>𝜃</m:t>
                          </m:r>
                        </m:e>
                      </m:func>
                      <m:r>
                        <a:rPr lang="en-US" i="1">
                          <a:solidFill>
                            <a:srgbClr val="FFFF00"/>
                          </a:solidFill>
                          <a:latin typeface="Cambria Math"/>
                        </a:rPr>
                        <m:t>=</m:t>
                      </m:r>
                      <m:r>
                        <a:rPr lang="en-US" i="1">
                          <a:solidFill>
                            <a:srgbClr val="FFFF00"/>
                          </a:solidFill>
                          <a:latin typeface="Cambria Math"/>
                        </a:rPr>
                        <m:t>𝑚</m:t>
                      </m:r>
                      <m:f>
                        <m:fPr>
                          <m:ctrlPr>
                            <a:rPr lang="en-US" i="1">
                              <a:solidFill>
                                <a:srgbClr val="FFFF00"/>
                              </a:solidFill>
                              <a:latin typeface="Cambria Math" panose="02040503050406030204" pitchFamily="18" charset="0"/>
                            </a:rPr>
                          </m:ctrlPr>
                        </m:fPr>
                        <m:num>
                          <m:r>
                            <a:rPr lang="en-US" i="1">
                              <a:solidFill>
                                <a:srgbClr val="FFFF00"/>
                              </a:solidFill>
                              <a:latin typeface="Cambria Math"/>
                            </a:rPr>
                            <m:t>𝜆</m:t>
                          </m:r>
                        </m:num>
                        <m:den>
                          <m:r>
                            <a:rPr lang="en-US" i="1">
                              <a:solidFill>
                                <a:srgbClr val="FFFF00"/>
                              </a:solidFill>
                              <a:latin typeface="Cambria Math"/>
                            </a:rPr>
                            <m:t>𝑑</m:t>
                          </m:r>
                        </m:den>
                      </m:f>
                    </m:oMath>
                  </m:oMathPara>
                </a14:m>
                <a:endParaRPr lang="en-US" dirty="0"/>
              </a:p>
              <a:p>
                <a:r>
                  <a:rPr lang="en-US" dirty="0"/>
                  <a:t>Dark fringe </a:t>
                </a:r>
                <a:r>
                  <a:rPr lang="el-GR" dirty="0"/>
                  <a:t>Δℓ</a:t>
                </a:r>
                <a:r>
                  <a:rPr lang="en-US" dirty="0"/>
                  <a:t> = (m + ½)</a:t>
                </a:r>
                <a:r>
                  <a:rPr lang="el-GR" dirty="0"/>
                  <a:t>λ</a:t>
                </a:r>
                <a:endParaRPr lang="en-US" dirty="0"/>
              </a:p>
              <a:p>
                <a:pPr lvl="1"/>
                <a:r>
                  <a:rPr lang="en-US" dirty="0"/>
                  <a:t>d sin </a:t>
                </a:r>
                <a:r>
                  <a:rPr lang="el-GR" dirty="0"/>
                  <a:t>θ</a:t>
                </a:r>
                <a:r>
                  <a:rPr lang="en-US" dirty="0"/>
                  <a:t> = (m + ½)</a:t>
                </a:r>
                <a:r>
                  <a:rPr lang="el-GR" dirty="0"/>
                  <a:t>λ</a:t>
                </a:r>
                <a:endParaRPr lang="en-US" dirty="0"/>
              </a:p>
              <a:p>
                <a:pPr marL="393192" lvl="1" indent="0">
                  <a:buNone/>
                </a:pPr>
                <a14:m>
                  <m:oMathPara xmlns:m="http://schemas.openxmlformats.org/officeDocument/2006/math">
                    <m:oMathParaPr>
                      <m:jc m:val="centerGroup"/>
                    </m:oMathParaPr>
                    <m:oMath xmlns:m="http://schemas.openxmlformats.org/officeDocument/2006/math">
                      <m:func>
                        <m:funcPr>
                          <m:ctrlPr>
                            <a:rPr lang="en-US" i="1" smtClean="0">
                              <a:solidFill>
                                <a:srgbClr val="FFFF00"/>
                              </a:solidFill>
                              <a:latin typeface="Cambria Math" panose="02040503050406030204" pitchFamily="18" charset="0"/>
                            </a:rPr>
                          </m:ctrlPr>
                        </m:funcPr>
                        <m:fName>
                          <m:r>
                            <m:rPr>
                              <m:sty m:val="p"/>
                            </m:rPr>
                            <a:rPr lang="en-US">
                              <a:solidFill>
                                <a:srgbClr val="FFFF00"/>
                              </a:solidFill>
                              <a:latin typeface="Cambria Math"/>
                            </a:rPr>
                            <m:t>sin</m:t>
                          </m:r>
                        </m:fName>
                        <m:e>
                          <m:r>
                            <a:rPr lang="en-US" i="1">
                              <a:solidFill>
                                <a:srgbClr val="FFFF00"/>
                              </a:solidFill>
                              <a:latin typeface="Cambria Math"/>
                            </a:rPr>
                            <m:t>𝜃</m:t>
                          </m:r>
                        </m:e>
                      </m:func>
                      <m:r>
                        <a:rPr lang="en-US" i="1">
                          <a:solidFill>
                            <a:srgbClr val="FFFF00"/>
                          </a:solidFill>
                          <a:latin typeface="Cambria Math"/>
                        </a:rPr>
                        <m:t>=</m:t>
                      </m:r>
                      <m:d>
                        <m:dPr>
                          <m:ctrlPr>
                            <a:rPr lang="en-US" b="0" i="1" smtClean="0">
                              <a:solidFill>
                                <a:srgbClr val="FFFF00"/>
                              </a:solidFill>
                              <a:latin typeface="Cambria Math" panose="02040503050406030204" pitchFamily="18" charset="0"/>
                            </a:rPr>
                          </m:ctrlPr>
                        </m:dPr>
                        <m:e>
                          <m:r>
                            <a:rPr lang="en-US" i="1">
                              <a:solidFill>
                                <a:srgbClr val="FFFF00"/>
                              </a:solidFill>
                              <a:latin typeface="Cambria Math"/>
                            </a:rPr>
                            <m:t>𝑚</m:t>
                          </m:r>
                          <m:r>
                            <a:rPr lang="en-US" b="0" i="1" smtClean="0">
                              <a:solidFill>
                                <a:srgbClr val="FFFF00"/>
                              </a:solidFill>
                              <a:latin typeface="Cambria Math"/>
                            </a:rPr>
                            <m:t>+</m:t>
                          </m:r>
                          <m:f>
                            <m:fPr>
                              <m:ctrlPr>
                                <a:rPr lang="en-US" b="0" i="1" smtClean="0">
                                  <a:solidFill>
                                    <a:srgbClr val="FFFF00"/>
                                  </a:solidFill>
                                  <a:latin typeface="Cambria Math" panose="02040503050406030204" pitchFamily="18" charset="0"/>
                                </a:rPr>
                              </m:ctrlPr>
                            </m:fPr>
                            <m:num>
                              <m:r>
                                <a:rPr lang="en-US" b="0" i="1" smtClean="0">
                                  <a:solidFill>
                                    <a:srgbClr val="FFFF00"/>
                                  </a:solidFill>
                                  <a:latin typeface="Cambria Math"/>
                                </a:rPr>
                                <m:t>1</m:t>
                              </m:r>
                            </m:num>
                            <m:den>
                              <m:r>
                                <a:rPr lang="en-US" b="0" i="1" smtClean="0">
                                  <a:solidFill>
                                    <a:srgbClr val="FFFF00"/>
                                  </a:solidFill>
                                  <a:latin typeface="Cambria Math"/>
                                </a:rPr>
                                <m:t>2</m:t>
                              </m:r>
                            </m:den>
                          </m:f>
                        </m:e>
                      </m:d>
                      <m:f>
                        <m:fPr>
                          <m:ctrlPr>
                            <a:rPr lang="en-US" i="1">
                              <a:solidFill>
                                <a:srgbClr val="FFFF00"/>
                              </a:solidFill>
                              <a:latin typeface="Cambria Math" panose="02040503050406030204" pitchFamily="18" charset="0"/>
                            </a:rPr>
                          </m:ctrlPr>
                        </m:fPr>
                        <m:num>
                          <m:r>
                            <a:rPr lang="en-US" i="1">
                              <a:solidFill>
                                <a:srgbClr val="FFFF00"/>
                              </a:solidFill>
                              <a:latin typeface="Cambria Math"/>
                            </a:rPr>
                            <m:t>𝜆</m:t>
                          </m:r>
                        </m:num>
                        <m:den>
                          <m:r>
                            <a:rPr lang="en-US" i="1">
                              <a:solidFill>
                                <a:srgbClr val="FFFF00"/>
                              </a:solidFill>
                              <a:latin typeface="Cambria Math"/>
                            </a:rPr>
                            <m:t>𝑑</m:t>
                          </m:r>
                        </m:den>
                      </m:f>
                    </m:oMath>
                  </m:oMathPara>
                </a14:m>
                <a:endParaRPr lang="en-US" dirty="0">
                  <a:solidFill>
                    <a:srgbClr val="FFFF00"/>
                  </a:solidFill>
                </a:endParaRPr>
              </a:p>
              <a:p>
                <a:pPr marL="393192"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533" t="-2000"/>
                </a:stretch>
              </a:blipFill>
            </p:spPr>
            <p:txBody>
              <a:bodyPr/>
              <a:lstStyle/>
              <a:p>
                <a:r>
                  <a:rPr lang="en-US">
                    <a:noFill/>
                  </a:rPr>
                  <a:t> </a:t>
                </a:r>
              </a:p>
            </p:txBody>
          </p:sp>
        </mc:Fallback>
      </mc:AlternateContent>
    </p:spTree>
    <p:extLst>
      <p:ext uri="{BB962C8B-B14F-4D97-AF65-F5344CB8AC3E}">
        <p14:creationId xmlns:p14="http://schemas.microsoft.com/office/powerpoint/2010/main" val="28217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11-08 Interference, Huygens’s Principle, Young’s Double Slit Experiment</a:t>
            </a:r>
            <a:endParaRPr lang="en-US" sz="3200" b="1" dirty="0"/>
          </a:p>
        </p:txBody>
      </p:sp>
      <p:sp>
        <p:nvSpPr>
          <p:cNvPr id="3" name="Content Placeholder 2"/>
          <p:cNvSpPr>
            <a:spLocks noGrp="1"/>
          </p:cNvSpPr>
          <p:nvPr>
            <p:ph idx="1"/>
          </p:nvPr>
        </p:nvSpPr>
        <p:spPr/>
        <p:txBody>
          <a:bodyPr/>
          <a:lstStyle/>
          <a:p>
            <a:r>
              <a:rPr lang="en-US" dirty="0"/>
              <a:t>A laser beam (</a:t>
            </a:r>
            <a:r>
              <a:rPr lang="el-GR" dirty="0"/>
              <a:t>λ</a:t>
            </a:r>
            <a:r>
              <a:rPr lang="en-US" dirty="0"/>
              <a:t> = 630 nm) goes through a double slit with separation of 3 </a:t>
            </a:r>
            <a:r>
              <a:rPr lang="el-GR" dirty="0"/>
              <a:t>μ</a:t>
            </a:r>
            <a:r>
              <a:rPr lang="en-US" dirty="0"/>
              <a:t>m.  If the interference pattern is projected on a screen 5 m away, what is the distance between the third order bright fringe and the central bright fringe?</a:t>
            </a:r>
          </a:p>
          <a:p>
            <a:r>
              <a:rPr lang="en-US" dirty="0"/>
              <a:t>4.06 m</a:t>
            </a:r>
          </a:p>
          <a:p>
            <a:endParaRPr lang="en-US" dirty="0"/>
          </a:p>
        </p:txBody>
      </p:sp>
      <p:cxnSp>
        <p:nvCxnSpPr>
          <p:cNvPr id="5" name="Straight Connector 4"/>
          <p:cNvCxnSpPr/>
          <p:nvPr/>
        </p:nvCxnSpPr>
        <p:spPr>
          <a:xfrm>
            <a:off x="2438400" y="3657600"/>
            <a:ext cx="4038600" cy="119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6019105" y="4114701"/>
            <a:ext cx="914996" cy="79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38400" y="3657600"/>
            <a:ext cx="4038600" cy="9144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6400" y="3486150"/>
            <a:ext cx="762000" cy="369332"/>
          </a:xfrm>
          <a:prstGeom prst="rect">
            <a:avLst/>
          </a:prstGeom>
          <a:noFill/>
        </p:spPr>
        <p:txBody>
          <a:bodyPr wrap="square" rtlCol="0">
            <a:spAutoFit/>
          </a:bodyPr>
          <a:lstStyle/>
          <a:p>
            <a:r>
              <a:rPr lang="en-US" dirty="0"/>
              <a:t>laser</a:t>
            </a:r>
          </a:p>
        </p:txBody>
      </p:sp>
      <p:sp>
        <p:nvSpPr>
          <p:cNvPr id="12" name="TextBox 11"/>
          <p:cNvSpPr txBox="1"/>
          <p:nvPr/>
        </p:nvSpPr>
        <p:spPr>
          <a:xfrm>
            <a:off x="6629400" y="3486150"/>
            <a:ext cx="685800" cy="369332"/>
          </a:xfrm>
          <a:prstGeom prst="rect">
            <a:avLst/>
          </a:prstGeom>
          <a:noFill/>
        </p:spPr>
        <p:txBody>
          <a:bodyPr wrap="square" rtlCol="0">
            <a:spAutoFit/>
          </a:bodyPr>
          <a:lstStyle/>
          <a:p>
            <a:r>
              <a:rPr lang="en-US" dirty="0"/>
              <a:t>m=0</a:t>
            </a:r>
          </a:p>
        </p:txBody>
      </p:sp>
      <p:sp>
        <p:nvSpPr>
          <p:cNvPr id="13" name="TextBox 12"/>
          <p:cNvSpPr txBox="1"/>
          <p:nvPr/>
        </p:nvSpPr>
        <p:spPr>
          <a:xfrm>
            <a:off x="6629400" y="4409301"/>
            <a:ext cx="685800" cy="369332"/>
          </a:xfrm>
          <a:prstGeom prst="rect">
            <a:avLst/>
          </a:prstGeom>
          <a:noFill/>
        </p:spPr>
        <p:txBody>
          <a:bodyPr wrap="square" rtlCol="0">
            <a:spAutoFit/>
          </a:bodyPr>
          <a:lstStyle/>
          <a:p>
            <a:r>
              <a:rPr lang="en-US" dirty="0"/>
              <a:t>m=3</a:t>
            </a:r>
          </a:p>
        </p:txBody>
      </p:sp>
      <p:sp>
        <p:nvSpPr>
          <p:cNvPr id="14" name="TextBox 13"/>
          <p:cNvSpPr txBox="1"/>
          <p:nvPr/>
        </p:nvSpPr>
        <p:spPr>
          <a:xfrm>
            <a:off x="3048000" y="3600450"/>
            <a:ext cx="1143000" cy="369332"/>
          </a:xfrm>
          <a:prstGeom prst="rect">
            <a:avLst/>
          </a:prstGeom>
          <a:noFill/>
        </p:spPr>
        <p:txBody>
          <a:bodyPr wrap="square" rtlCol="0">
            <a:spAutoFit/>
          </a:bodyPr>
          <a:lstStyle/>
          <a:p>
            <a:r>
              <a:rPr lang="en-US" dirty="0"/>
              <a:t>39.0501°</a:t>
            </a:r>
          </a:p>
        </p:txBody>
      </p:sp>
      <p:sp>
        <p:nvSpPr>
          <p:cNvPr id="15" name="TextBox 14"/>
          <p:cNvSpPr txBox="1"/>
          <p:nvPr/>
        </p:nvSpPr>
        <p:spPr>
          <a:xfrm>
            <a:off x="4495800" y="3371850"/>
            <a:ext cx="685800" cy="369332"/>
          </a:xfrm>
          <a:prstGeom prst="rect">
            <a:avLst/>
          </a:prstGeom>
          <a:noFill/>
        </p:spPr>
        <p:txBody>
          <a:bodyPr wrap="square" rtlCol="0">
            <a:spAutoFit/>
          </a:bodyPr>
          <a:lstStyle/>
          <a:p>
            <a:r>
              <a:rPr lang="en-US" dirty="0"/>
              <a:t>5m</a:t>
            </a:r>
          </a:p>
        </p:txBody>
      </p:sp>
      <p:sp>
        <p:nvSpPr>
          <p:cNvPr id="16" name="TextBox 15"/>
          <p:cNvSpPr txBox="1"/>
          <p:nvPr/>
        </p:nvSpPr>
        <p:spPr>
          <a:xfrm>
            <a:off x="6477000" y="3943350"/>
            <a:ext cx="685800"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93779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par>
                                <p:cTn id="15" presetID="39" presetClass="entr" presetSubtype="0" ac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childTnLst>
                                </p:cTn>
                              </p:par>
                              <p:par>
                                <p:cTn id="21" presetID="39" presetClass="entr" presetSubtype="0" accel="10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3"/>
                                        </p:tgtEl>
                                        <p:attrNameLst>
                                          <p:attrName>ppt_y</p:attrName>
                                        </p:attrNameLst>
                                      </p:cBhvr>
                                      <p:tavLst>
                                        <p:tav tm="0">
                                          <p:val>
                                            <p:strVal val="#ppt_y"/>
                                          </p:val>
                                        </p:tav>
                                        <p:tav tm="100000">
                                          <p:val>
                                            <p:strVal val="#ppt_y"/>
                                          </p:val>
                                        </p:tav>
                                      </p:tavLst>
                                    </p:anim>
                                  </p:childTnLst>
                                </p:cTn>
                              </p:par>
                              <p:par>
                                <p:cTn id="51" presetID="39" presetClass="entr" presetSubtype="0" accel="10000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9" presetClass="entr" presetSubtype="0" accel="10000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3" grpId="0"/>
      <p:bldP spid="14" grpId="0"/>
      <p:bldP spid="15" grpId="0"/>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11-08 Homework</a:t>
            </a:r>
          </a:p>
        </p:txBody>
      </p:sp>
      <p:sp>
        <p:nvSpPr>
          <p:cNvPr id="3" name="Content Placeholder 2"/>
          <p:cNvSpPr>
            <a:spLocks noGrp="1"/>
          </p:cNvSpPr>
          <p:nvPr>
            <p:ph sz="half" idx="1"/>
          </p:nvPr>
        </p:nvSpPr>
        <p:spPr/>
        <p:txBody>
          <a:bodyPr>
            <a:normAutofit/>
          </a:bodyPr>
          <a:lstStyle/>
          <a:p>
            <a:r>
              <a:rPr lang="en-US" dirty="0"/>
              <a:t>Don’t let your other work interfere with these problems.</a:t>
            </a:r>
          </a:p>
          <a:p>
            <a:endParaRPr lang="en-US" dirty="0"/>
          </a:p>
          <a:p>
            <a:r>
              <a:rPr lang="en-US" dirty="0"/>
              <a:t>Read 27.4</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787108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2C27-3742-437E-B47B-708061F178F5}"/>
              </a:ext>
            </a:extLst>
          </p:cNvPr>
          <p:cNvSpPr>
            <a:spLocks noGrp="1"/>
          </p:cNvSpPr>
          <p:nvPr>
            <p:ph type="title"/>
          </p:nvPr>
        </p:nvSpPr>
        <p:spPr/>
        <p:txBody>
          <a:bodyPr/>
          <a:lstStyle/>
          <a:p>
            <a:r>
              <a:rPr lang="en-US" dirty="0"/>
              <a:t>11-09 Multiple Slit Diffraction</a:t>
            </a:r>
          </a:p>
        </p:txBody>
      </p:sp>
      <p:sp>
        <p:nvSpPr>
          <p:cNvPr id="3" name="Text Placeholder 2">
            <a:extLst>
              <a:ext uri="{FF2B5EF4-FFF2-40B4-BE49-F238E27FC236}">
                <a16:creationId xmlns:a16="http://schemas.microsoft.com/office/drawing/2014/main" id="{1D361D75-2D58-4C48-98E3-12AFE52A1CCB}"/>
              </a:ext>
            </a:extLst>
          </p:cNvPr>
          <p:cNvSpPr>
            <a:spLocks noGrp="1"/>
          </p:cNvSpPr>
          <p:nvPr>
            <p:ph type="body" idx="1"/>
          </p:nvPr>
        </p:nvSpPr>
        <p:spPr/>
        <p:txBody>
          <a:bodyPr/>
          <a:lstStyle/>
          <a:p>
            <a:r>
              <a:rPr lang="en-US" dirty="0"/>
              <a:t>In this lesson you will…</a:t>
            </a:r>
          </a:p>
          <a:p>
            <a:r>
              <a:rPr lang="en-US" dirty="0"/>
              <a:t>• Discuss the pattern obtained from diffraction grating.</a:t>
            </a:r>
          </a:p>
          <a:p>
            <a:r>
              <a:rPr lang="en-US" dirty="0"/>
              <a:t>• Explain diffraction grating effects.</a:t>
            </a:r>
          </a:p>
        </p:txBody>
      </p:sp>
    </p:spTree>
    <p:extLst>
      <p:ext uri="{BB962C8B-B14F-4D97-AF65-F5344CB8AC3E}">
        <p14:creationId xmlns:p14="http://schemas.microsoft.com/office/powerpoint/2010/main" val="3108880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p:sp>
        <p:nvSpPr>
          <p:cNvPr id="3" name="Content Placeholder 2"/>
          <p:cNvSpPr>
            <a:spLocks noGrp="1"/>
          </p:cNvSpPr>
          <p:nvPr>
            <p:ph sz="half" idx="1"/>
          </p:nvPr>
        </p:nvSpPr>
        <p:spPr/>
        <p:txBody>
          <a:bodyPr/>
          <a:lstStyle/>
          <a:p>
            <a:r>
              <a:rPr lang="en-US" dirty="0"/>
              <a:t>Arrangement of many closely spaced slits</a:t>
            </a:r>
          </a:p>
          <a:p>
            <a:r>
              <a:rPr lang="en-US" dirty="0"/>
              <a:t>As many as 40,000 slits per cm</a:t>
            </a:r>
          </a:p>
          <a:p>
            <a:r>
              <a:rPr lang="en-US" dirty="0"/>
              <a:t>Produces interference patterns</a:t>
            </a:r>
          </a:p>
          <a:p>
            <a:endParaRPr lang="en-US" dirty="0"/>
          </a:p>
        </p:txBody>
      </p:sp>
      <p:pic>
        <p:nvPicPr>
          <p:cNvPr id="6" name="Content Placeholder 5" descr="F27.32.jpg"/>
          <p:cNvPicPr>
            <a:picLocks noGrp="1" noChangeAspect="1"/>
          </p:cNvPicPr>
          <p:nvPr>
            <p:ph sz="half" idx="2"/>
          </p:nvPr>
        </p:nvPicPr>
        <p:blipFill>
          <a:blip r:embed="rId3" cstate="print"/>
          <a:stretch>
            <a:fillRect/>
          </a:stretch>
        </p:blipFill>
        <p:spPr>
          <a:xfrm>
            <a:off x="4506608" y="1611630"/>
            <a:ext cx="4637393" cy="2894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59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The light rays are essentially parallel.</a:t>
                </a:r>
              </a:p>
              <a:p>
                <a:r>
                  <a:rPr lang="en-US" dirty="0"/>
                  <a:t>The principal maxima occur when light from one slit travels m</a:t>
                </a:r>
                <a:r>
                  <a:rPr lang="el-GR" dirty="0"/>
                  <a:t>λ</a:t>
                </a:r>
                <a:r>
                  <a:rPr lang="en-US" dirty="0"/>
                  <a:t> more to meet light from a 2</a:t>
                </a:r>
                <a:r>
                  <a:rPr lang="en-US" baseline="30000" dirty="0"/>
                  <a:t>nd</a:t>
                </a:r>
                <a:r>
                  <a:rPr lang="en-US" dirty="0"/>
                  <a:t> slit producing constructive interference.</a:t>
                </a:r>
              </a:p>
              <a:p>
                <a:r>
                  <a:rPr lang="en-US" dirty="0"/>
                  <a:t>Principal maxima</a:t>
                </a:r>
              </a:p>
              <a:p>
                <a:pPr marL="0" indent="0">
                  <a:buNone/>
                </a:pPr>
                <a:r>
                  <a:rPr lang="en-US" b="0" dirty="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r>
                      <a:rPr lang="en-US" b="0" i="1" smtClean="0">
                        <a:latin typeface="Cambria Math"/>
                      </a:rPr>
                      <m:t>=</m:t>
                    </m:r>
                    <m:r>
                      <a:rPr lang="en-US" b="0" i="1" smtClean="0">
                        <a:latin typeface="Cambria Math"/>
                      </a:rPr>
                      <m:t>𝑚</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𝑑</m:t>
                        </m:r>
                      </m:den>
                    </m:f>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666" t="-1333"/>
                </a:stretch>
              </a:blipFill>
            </p:spPr>
            <p:txBody>
              <a:bodyPr/>
              <a:lstStyle/>
              <a:p>
                <a:r>
                  <a:rPr lang="en-US">
                    <a:noFill/>
                  </a:rPr>
                  <a:t> </a:t>
                </a:r>
              </a:p>
            </p:txBody>
          </p:sp>
        </mc:Fallback>
      </mc:AlternateContent>
      <p:pic>
        <p:nvPicPr>
          <p:cNvPr id="7" name="Content Placeholder 6" descr="F27.33.jpg"/>
          <p:cNvPicPr>
            <a:picLocks noGrp="1" noChangeAspect="1"/>
          </p:cNvPicPr>
          <p:nvPr>
            <p:ph sz="half" idx="4294967295"/>
          </p:nvPr>
        </p:nvPicPr>
        <p:blipFill>
          <a:blip r:embed="rId5" cstate="print"/>
          <a:stretch>
            <a:fillRect/>
          </a:stretch>
        </p:blipFill>
        <p:spPr>
          <a:xfrm>
            <a:off x="3200400" y="2641561"/>
            <a:ext cx="5943600" cy="2501940"/>
          </a:xfrm>
          <a:prstGeom prst="rect">
            <a:avLst/>
          </a:prstGeom>
          <a:ln>
            <a:noFill/>
          </a:ln>
          <a:effectLst>
            <a:outerShdw blurRad="292100" dist="139700" dir="2700000" algn="tl" rotWithShape="0">
              <a:srgbClr val="333333">
                <a:alpha val="65000"/>
              </a:srgbClr>
            </a:outerShdw>
          </a:effectLst>
        </p:spPr>
      </p:pic>
      <p:graphicFrame>
        <p:nvGraphicFramePr>
          <p:cNvPr id="5" name="Object 4"/>
          <p:cNvGraphicFramePr>
            <a:graphicFrameLocks noChangeAspect="1"/>
          </p:cNvGraphicFramePr>
          <p:nvPr/>
        </p:nvGraphicFramePr>
        <p:xfrm>
          <a:off x="4089400" y="2057400"/>
          <a:ext cx="914400" cy="148829"/>
        </p:xfrm>
        <a:graphic>
          <a:graphicData uri="http://schemas.openxmlformats.org/presentationml/2006/ole">
            <mc:AlternateContent xmlns:mc="http://schemas.openxmlformats.org/markup-compatibility/2006">
              <mc:Choice xmlns:v="urn:schemas-microsoft-com:vml" Requires="v">
                <p:oleObj spid="_x0000_s10305" name="Equation" r:id="rId6" imgW="914400" imgH="198720" progId="Equation.DSMT4">
                  <p:embed/>
                </p:oleObj>
              </mc:Choice>
              <mc:Fallback>
                <p:oleObj name="Equation" r:id="rId6" imgW="914400" imgH="1987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9400" y="2057400"/>
                        <a:ext cx="914400" cy="1488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4402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 laser which produces 650 nm light shines through a diffraction grating.  An interference pattern is produced on a screen 50 cm away.  The distance on the screen between the second order maxima and the center is 13.5 cm.  What is the slit separation in the grating?</a:t>
                </a:r>
              </a:p>
              <a:p>
                <a:pPr lvl="1"/>
                <a14:m>
                  <m:oMath xmlns:m="http://schemas.openxmlformats.org/officeDocument/2006/math">
                    <m:r>
                      <a:rPr lang="en-US" i="1" dirty="0" smtClean="0">
                        <a:latin typeface="Cambria Math"/>
                      </a:rPr>
                      <m:t>4.99</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−6</m:t>
                        </m:r>
                      </m:sup>
                    </m:sSup>
                  </m:oMath>
                </a14:m>
                <a:r>
                  <a:rPr lang="en-US" baseline="30000" dirty="0"/>
                  <a:t> </a:t>
                </a:r>
                <a:r>
                  <a:rPr lang="en-US" dirty="0"/>
                  <a:t>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481"/>
                </a:stretch>
              </a:blipFill>
            </p:spPr>
            <p:txBody>
              <a:bodyPr/>
              <a:lstStyle/>
              <a:p>
                <a:r>
                  <a:rPr lang="en-US">
                    <a:noFill/>
                  </a:rPr>
                  <a:t> </a:t>
                </a:r>
              </a:p>
            </p:txBody>
          </p:sp>
        </mc:Fallback>
      </mc:AlternateContent>
      <p:sp>
        <p:nvSpPr>
          <p:cNvPr id="4" name="Isosceles Triangle 3"/>
          <p:cNvSpPr/>
          <p:nvPr/>
        </p:nvSpPr>
        <p:spPr>
          <a:xfrm>
            <a:off x="1295400" y="3714750"/>
            <a:ext cx="5867400" cy="742950"/>
          </a:xfrm>
          <a:prstGeom prst="triangle">
            <a:avLst>
              <a:gd name="adj" fmla="val 10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39000" y="3943350"/>
            <a:ext cx="990600" cy="369332"/>
          </a:xfrm>
          <a:prstGeom prst="rect">
            <a:avLst/>
          </a:prstGeom>
          <a:noFill/>
        </p:spPr>
        <p:txBody>
          <a:bodyPr wrap="square" rtlCol="0">
            <a:spAutoFit/>
          </a:bodyPr>
          <a:lstStyle/>
          <a:p>
            <a:r>
              <a:rPr lang="en-US" dirty="0"/>
              <a:t>13.5 cm</a:t>
            </a:r>
          </a:p>
        </p:txBody>
      </p:sp>
      <p:sp>
        <p:nvSpPr>
          <p:cNvPr id="6" name="TextBox 5"/>
          <p:cNvSpPr txBox="1"/>
          <p:nvPr/>
        </p:nvSpPr>
        <p:spPr>
          <a:xfrm>
            <a:off x="3962400" y="4514850"/>
            <a:ext cx="990600" cy="369332"/>
          </a:xfrm>
          <a:prstGeom prst="rect">
            <a:avLst/>
          </a:prstGeom>
          <a:noFill/>
        </p:spPr>
        <p:txBody>
          <a:bodyPr wrap="square" rtlCol="0">
            <a:spAutoFit/>
          </a:bodyPr>
          <a:lstStyle/>
          <a:p>
            <a:r>
              <a:rPr lang="en-US" dirty="0"/>
              <a:t>50 cm</a:t>
            </a:r>
          </a:p>
        </p:txBody>
      </p:sp>
      <p:sp>
        <p:nvSpPr>
          <p:cNvPr id="7" name="TextBox 6"/>
          <p:cNvSpPr txBox="1"/>
          <p:nvPr/>
        </p:nvSpPr>
        <p:spPr>
          <a:xfrm>
            <a:off x="2971800" y="4180701"/>
            <a:ext cx="990600" cy="369332"/>
          </a:xfrm>
          <a:prstGeom prst="rect">
            <a:avLst/>
          </a:prstGeom>
          <a:noFill/>
        </p:spPr>
        <p:txBody>
          <a:bodyPr wrap="square" rtlCol="0">
            <a:spAutoFit/>
          </a:bodyPr>
          <a:lstStyle/>
          <a:p>
            <a:r>
              <a:rPr lang="en-US" dirty="0"/>
              <a:t>15.11°</a:t>
            </a:r>
          </a:p>
        </p:txBody>
      </p:sp>
    </p:spTree>
    <p:extLst>
      <p:ext uri="{BB962C8B-B14F-4D97-AF65-F5344CB8AC3E}">
        <p14:creationId xmlns:p14="http://schemas.microsoft.com/office/powerpoint/2010/main" val="224045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a:t>11-01 Maxwell’s Equations and Production of EM Waves</a:t>
            </a:r>
          </a:p>
        </p:txBody>
      </p:sp>
      <p:sp>
        <p:nvSpPr>
          <p:cNvPr id="3" name="Content Placeholder 2"/>
          <p:cNvSpPr>
            <a:spLocks noGrp="1"/>
          </p:cNvSpPr>
          <p:nvPr>
            <p:ph idx="1"/>
          </p:nvPr>
        </p:nvSpPr>
        <p:spPr/>
        <p:txBody>
          <a:bodyPr/>
          <a:lstStyle/>
          <a:p>
            <a:pPr lvl="1"/>
            <a:r>
              <a:rPr lang="en-US" dirty="0"/>
              <a:t>B-field – Loop antenna</a:t>
            </a:r>
          </a:p>
          <a:p>
            <a:pPr lvl="2"/>
            <a:r>
              <a:rPr lang="en-US" dirty="0"/>
              <a:t>The B-field flowing through the loop induces a current that changes as the B-field changes.</a:t>
            </a:r>
          </a:p>
          <a:p>
            <a:endParaRPr lang="en-US" dirty="0"/>
          </a:p>
        </p:txBody>
      </p:sp>
      <p:pic>
        <p:nvPicPr>
          <p:cNvPr id="4" name="Picture 3" descr="F24.06.jpg"/>
          <p:cNvPicPr>
            <a:picLocks noChangeAspect="1"/>
          </p:cNvPicPr>
          <p:nvPr/>
        </p:nvPicPr>
        <p:blipFill>
          <a:blip r:embed="rId3" cstate="print"/>
          <a:stretch>
            <a:fillRect/>
          </a:stretch>
        </p:blipFill>
        <p:spPr>
          <a:xfrm>
            <a:off x="457200" y="2800350"/>
            <a:ext cx="8327654"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p:sp>
        <p:nvSpPr>
          <p:cNvPr id="3" name="Content Placeholder 2"/>
          <p:cNvSpPr>
            <a:spLocks noGrp="1"/>
          </p:cNvSpPr>
          <p:nvPr>
            <p:ph sz="half" idx="1"/>
          </p:nvPr>
        </p:nvSpPr>
        <p:spPr/>
        <p:txBody>
          <a:bodyPr/>
          <a:lstStyle/>
          <a:p>
            <a:r>
              <a:rPr lang="en-US" dirty="0"/>
              <a:t>Diffraction gratings produce narrower, more defined maxima, but have small secondary maxima in between.</a:t>
            </a:r>
          </a:p>
        </p:txBody>
      </p:sp>
      <p:pic>
        <p:nvPicPr>
          <p:cNvPr id="5" name="Content Placeholder 4" descr="F27.34.jpg"/>
          <p:cNvPicPr>
            <a:picLocks noGrp="1" noChangeAspect="1"/>
          </p:cNvPicPr>
          <p:nvPr>
            <p:ph sz="half" idx="2"/>
          </p:nvPr>
        </p:nvPicPr>
        <p:blipFill>
          <a:blip r:embed="rId3" cstate="print"/>
          <a:stretch>
            <a:fillRect/>
          </a:stretch>
        </p:blipFill>
        <p:spPr>
          <a:xfrm>
            <a:off x="4648200" y="1393957"/>
            <a:ext cx="4091732" cy="3463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338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p:sp>
        <p:nvSpPr>
          <p:cNvPr id="3" name="Content Placeholder 2"/>
          <p:cNvSpPr>
            <a:spLocks noGrp="1"/>
          </p:cNvSpPr>
          <p:nvPr>
            <p:ph sz="half" idx="1"/>
          </p:nvPr>
        </p:nvSpPr>
        <p:spPr/>
        <p:txBody>
          <a:bodyPr>
            <a:normAutofit fontScale="92500"/>
          </a:bodyPr>
          <a:lstStyle/>
          <a:p>
            <a:r>
              <a:rPr lang="en-US" dirty="0"/>
              <a:t>Splitting colors</a:t>
            </a:r>
          </a:p>
          <a:p>
            <a:pPr lvl="1"/>
            <a:r>
              <a:rPr lang="en-US" dirty="0"/>
              <a:t>Each color of light is a different wavelength, so each color bends a different angle.</a:t>
            </a:r>
          </a:p>
          <a:p>
            <a:pPr lvl="1"/>
            <a:r>
              <a:rPr lang="en-US" dirty="0"/>
              <a:t>Which color bends the most?</a:t>
            </a:r>
          </a:p>
          <a:p>
            <a:pPr lvl="2"/>
            <a:r>
              <a:rPr lang="en-US" dirty="0"/>
              <a:t>Red</a:t>
            </a:r>
          </a:p>
          <a:p>
            <a:pPr lvl="1"/>
            <a:r>
              <a:rPr lang="en-US" dirty="0"/>
              <a:t>Which color bends the least?</a:t>
            </a:r>
          </a:p>
          <a:p>
            <a:pPr lvl="2"/>
            <a:r>
              <a:rPr lang="en-US" dirty="0"/>
              <a:t>Violet</a:t>
            </a:r>
          </a:p>
        </p:txBody>
      </p:sp>
      <p:pic>
        <p:nvPicPr>
          <p:cNvPr id="5" name="Content Placeholder 4" descr="F27.35.jpg"/>
          <p:cNvPicPr>
            <a:picLocks noGrp="1" noChangeAspect="1"/>
          </p:cNvPicPr>
          <p:nvPr>
            <p:ph sz="half" idx="2"/>
          </p:nvPr>
        </p:nvPicPr>
        <p:blipFill>
          <a:blip r:embed="rId3" cstate="print"/>
          <a:stretch>
            <a:fillRect/>
          </a:stretch>
        </p:blipFill>
        <p:spPr>
          <a:xfrm>
            <a:off x="4648200" y="1581150"/>
            <a:ext cx="4191000"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6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Multiple Slit Diffraction</a:t>
            </a:r>
          </a:p>
        </p:txBody>
      </p:sp>
      <p:sp>
        <p:nvSpPr>
          <p:cNvPr id="5" name="Content Placeholder 4"/>
          <p:cNvSpPr>
            <a:spLocks noGrp="1"/>
          </p:cNvSpPr>
          <p:nvPr>
            <p:ph idx="1"/>
          </p:nvPr>
        </p:nvSpPr>
        <p:spPr/>
        <p:txBody>
          <a:bodyPr>
            <a:normAutofit/>
          </a:bodyPr>
          <a:lstStyle/>
          <a:p>
            <a:r>
              <a:rPr lang="en-US" sz="2000" dirty="0"/>
              <a:t>Application - Determining Elements in Stars </a:t>
            </a:r>
          </a:p>
          <a:p>
            <a:pPr lvl="1"/>
            <a:r>
              <a:rPr lang="en-US" sz="2000" dirty="0"/>
              <a:t>Each element in a hot gas emits or absorbs certain wavelengths of light.</a:t>
            </a:r>
          </a:p>
          <a:p>
            <a:pPr lvl="1"/>
            <a:r>
              <a:rPr lang="en-US" sz="2000" dirty="0"/>
              <a:t>By using a diffraction grating the light can be split and the wavelengths measured.</a:t>
            </a:r>
          </a:p>
        </p:txBody>
      </p:sp>
      <p:pic>
        <p:nvPicPr>
          <p:cNvPr id="6" name="Picture 5" descr="discrete_spectra.jpg"/>
          <p:cNvPicPr>
            <a:picLocks noChangeAspect="1"/>
          </p:cNvPicPr>
          <p:nvPr/>
        </p:nvPicPr>
        <p:blipFill>
          <a:blip r:embed="rId3" cstate="print"/>
          <a:srcRect t="36862" b="13154"/>
          <a:stretch>
            <a:fillRect/>
          </a:stretch>
        </p:blipFill>
        <p:spPr>
          <a:xfrm>
            <a:off x="441732" y="3280410"/>
            <a:ext cx="8103554"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7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11-09 Homework</a:t>
            </a:r>
          </a:p>
        </p:txBody>
      </p:sp>
      <p:sp>
        <p:nvSpPr>
          <p:cNvPr id="3" name="Content Placeholder 2"/>
          <p:cNvSpPr>
            <a:spLocks noGrp="1"/>
          </p:cNvSpPr>
          <p:nvPr>
            <p:ph sz="half" idx="1"/>
          </p:nvPr>
        </p:nvSpPr>
        <p:spPr/>
        <p:txBody>
          <a:bodyPr>
            <a:normAutofit/>
          </a:bodyPr>
          <a:lstStyle/>
          <a:p>
            <a:r>
              <a:rPr lang="en-US" dirty="0"/>
              <a:t>I hope you don’t find these problems grating.</a:t>
            </a:r>
          </a:p>
          <a:p>
            <a:endParaRPr lang="en-US" dirty="0"/>
          </a:p>
          <a:p>
            <a:r>
              <a:rPr lang="en-US" dirty="0"/>
              <a:t>Read 27.5, 27.6, 27.7</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9359818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A9AA-3D9D-4993-8CC0-17EE35E48C70}"/>
              </a:ext>
            </a:extLst>
          </p:cNvPr>
          <p:cNvSpPr>
            <a:spLocks noGrp="1"/>
          </p:cNvSpPr>
          <p:nvPr>
            <p:ph type="title"/>
          </p:nvPr>
        </p:nvSpPr>
        <p:spPr/>
        <p:txBody>
          <a:bodyPr/>
          <a:lstStyle/>
          <a:p>
            <a:r>
              <a:rPr lang="en-US" sz="4000" dirty="0"/>
              <a:t>11-10 Single Slit Diffraction, Limits of Resolution, Thin Film Interference</a:t>
            </a:r>
          </a:p>
        </p:txBody>
      </p:sp>
      <p:sp>
        <p:nvSpPr>
          <p:cNvPr id="3" name="Text Placeholder 2">
            <a:extLst>
              <a:ext uri="{FF2B5EF4-FFF2-40B4-BE49-F238E27FC236}">
                <a16:creationId xmlns:a16="http://schemas.microsoft.com/office/drawing/2014/main" id="{90E1CF2D-8029-4652-8658-A25BD80158C1}"/>
              </a:ext>
            </a:extLst>
          </p:cNvPr>
          <p:cNvSpPr>
            <a:spLocks noGrp="1"/>
          </p:cNvSpPr>
          <p:nvPr>
            <p:ph type="body" idx="1"/>
          </p:nvPr>
        </p:nvSpPr>
        <p:spPr/>
        <p:txBody>
          <a:bodyPr/>
          <a:lstStyle/>
          <a:p>
            <a:r>
              <a:rPr lang="en-US" dirty="0"/>
              <a:t>In this lesson you will…</a:t>
            </a:r>
          </a:p>
          <a:p>
            <a:r>
              <a:rPr lang="en-US" dirty="0"/>
              <a:t>• Discuss the single slit diffraction pattern.</a:t>
            </a:r>
          </a:p>
          <a:p>
            <a:r>
              <a:rPr lang="en-US" dirty="0"/>
              <a:t>• Discuss the Rayleigh criterion.</a:t>
            </a:r>
          </a:p>
          <a:p>
            <a:r>
              <a:rPr lang="en-US" dirty="0"/>
              <a:t>• Discuss the rainbow formation by thin films.</a:t>
            </a:r>
          </a:p>
        </p:txBody>
      </p:sp>
    </p:spTree>
    <p:extLst>
      <p:ext uri="{BB962C8B-B14F-4D97-AF65-F5344CB8AC3E}">
        <p14:creationId xmlns:p14="http://schemas.microsoft.com/office/powerpoint/2010/main" val="1215869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p>
        </p:txBody>
      </p:sp>
      <p:sp>
        <p:nvSpPr>
          <p:cNvPr id="7" name="Text Placeholder 6"/>
          <p:cNvSpPr>
            <a:spLocks noGrp="1"/>
          </p:cNvSpPr>
          <p:nvPr>
            <p:ph type="body" idx="1"/>
          </p:nvPr>
        </p:nvSpPr>
        <p:spPr/>
        <p:txBody>
          <a:bodyPr/>
          <a:lstStyle/>
          <a:p>
            <a:r>
              <a:rPr lang="en-US" sz="2200" dirty="0"/>
              <a:t>Large opening </a:t>
            </a:r>
            <a:r>
              <a:rPr lang="en-US" sz="2200" dirty="0">
                <a:sym typeface="Wingdings" pitchFamily="2" charset="2"/>
              </a:rPr>
              <a:t> small bend</a:t>
            </a:r>
            <a:endParaRPr lang="en-US" sz="2200" dirty="0"/>
          </a:p>
        </p:txBody>
      </p:sp>
      <p:sp>
        <p:nvSpPr>
          <p:cNvPr id="9" name="Text Placeholder 8"/>
          <p:cNvSpPr>
            <a:spLocks noGrp="1"/>
          </p:cNvSpPr>
          <p:nvPr>
            <p:ph type="body" sz="half" idx="3"/>
          </p:nvPr>
        </p:nvSpPr>
        <p:spPr/>
        <p:txBody>
          <a:bodyPr>
            <a:normAutofit/>
          </a:bodyPr>
          <a:lstStyle/>
          <a:p>
            <a:r>
              <a:rPr lang="en-US" dirty="0"/>
              <a:t>Small opening </a:t>
            </a:r>
            <a:r>
              <a:rPr lang="en-US" dirty="0">
                <a:sym typeface="Wingdings" pitchFamily="2" charset="2"/>
              </a:rPr>
              <a:t> large bend</a:t>
            </a:r>
            <a:endParaRPr lang="en-US" dirty="0"/>
          </a:p>
        </p:txBody>
      </p:sp>
      <p:pic>
        <p:nvPicPr>
          <p:cNvPr id="11" name="Content Placeholder 10" descr="single slit diffraction.jpg"/>
          <p:cNvPicPr>
            <a:picLocks noGrp="1" noChangeAspect="1"/>
          </p:cNvPicPr>
          <p:nvPr>
            <p:ph sz="quarter" idx="2"/>
          </p:nvPr>
        </p:nvPicPr>
        <p:blipFill>
          <a:blip r:embed="rId3" cstate="print"/>
          <a:stretch>
            <a:fillRect/>
          </a:stretch>
        </p:blipFill>
        <p:spPr>
          <a:xfrm>
            <a:off x="838200" y="1798825"/>
            <a:ext cx="7086600" cy="3127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14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7" name="Content Placeholder 6"/>
          <p:cNvSpPr>
            <a:spLocks noGrp="1"/>
          </p:cNvSpPr>
          <p:nvPr>
            <p:ph idx="1"/>
          </p:nvPr>
        </p:nvSpPr>
        <p:spPr/>
        <p:txBody>
          <a:bodyPr>
            <a:normAutofit/>
          </a:bodyPr>
          <a:lstStyle/>
          <a:p>
            <a:r>
              <a:rPr lang="en-US" sz="2000" dirty="0"/>
              <a:t>Single slit produces a diffraction pattern</a:t>
            </a:r>
          </a:p>
          <a:p>
            <a:r>
              <a:rPr lang="en-US" sz="2000" dirty="0"/>
              <a:t>The Huygens wavelets interfere with each other</a:t>
            </a:r>
          </a:p>
          <a:p>
            <a:r>
              <a:rPr lang="en-US" sz="2000" dirty="0"/>
              <a:t>The center bright band is twice width of the other bands.</a:t>
            </a:r>
          </a:p>
        </p:txBody>
      </p:sp>
      <p:pic>
        <p:nvPicPr>
          <p:cNvPr id="9" name="Content Placeholder 8" descr="F27.19.jpg"/>
          <p:cNvPicPr>
            <a:picLocks noGrp="1" noChangeAspect="1"/>
          </p:cNvPicPr>
          <p:nvPr>
            <p:ph sz="half" idx="4294967295"/>
          </p:nvPr>
        </p:nvPicPr>
        <p:blipFill>
          <a:blip r:embed="rId3" cstate="print"/>
          <a:stretch>
            <a:fillRect/>
          </a:stretch>
        </p:blipFill>
        <p:spPr>
          <a:xfrm>
            <a:off x="1905001" y="2571750"/>
            <a:ext cx="3830637" cy="2457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739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p:sp>
        <p:nvSpPr>
          <p:cNvPr id="3" name="Content Placeholder 2"/>
          <p:cNvSpPr>
            <a:spLocks noGrp="1"/>
          </p:cNvSpPr>
          <p:nvPr>
            <p:ph sz="half" idx="1"/>
          </p:nvPr>
        </p:nvSpPr>
        <p:spPr/>
        <p:txBody>
          <a:bodyPr>
            <a:normAutofit fontScale="92500" lnSpcReduction="10000"/>
          </a:bodyPr>
          <a:lstStyle/>
          <a:p>
            <a:r>
              <a:rPr lang="en-US" dirty="0"/>
              <a:t>First order dark band occurs when left edge and right edge  path lengths differ by 1 wavelength.</a:t>
            </a:r>
          </a:p>
          <a:p>
            <a:r>
              <a:rPr lang="en-US" dirty="0"/>
              <a:t>The center wave path length differs by ½ wavelength leading to the destructive interference.</a:t>
            </a:r>
          </a:p>
          <a:p>
            <a:r>
              <a:rPr lang="en-US" dirty="0"/>
              <a:t>The wavelet slightly below #1 will cancel with wavelet slightly below #3 and so on.</a:t>
            </a:r>
          </a:p>
        </p:txBody>
      </p:sp>
      <p:pic>
        <p:nvPicPr>
          <p:cNvPr id="5" name="Content Placeholder 4" descr="F27.21.jpg"/>
          <p:cNvPicPr>
            <a:picLocks noGrp="1" noChangeAspect="1"/>
          </p:cNvPicPr>
          <p:nvPr>
            <p:ph sz="half" idx="2"/>
          </p:nvPr>
        </p:nvPicPr>
        <p:blipFill>
          <a:blip r:embed="rId3" cstate="print"/>
          <a:stretch>
            <a:fillRect/>
          </a:stretch>
        </p:blipFill>
        <p:spPr>
          <a:xfrm>
            <a:off x="5791200" y="741952"/>
            <a:ext cx="2286000" cy="4401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83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85000" lnSpcReduction="20000"/>
              </a:bodyPr>
              <a:lstStyle/>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𝑊</m:t>
                              </m:r>
                            </m:den>
                          </m:f>
                        </m:e>
                      </m:func>
                    </m:oMath>
                  </m:oMathPara>
                </a14:m>
                <a:endParaRPr lang="en-US" dirty="0"/>
              </a:p>
              <a:p>
                <a:r>
                  <a:rPr lang="en-US" dirty="0"/>
                  <a:t>For multiple dark fringes</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r>
                        <a:rPr lang="en-US" b="0" i="1" smtClean="0">
                          <a:latin typeface="Cambria Math"/>
                        </a:rPr>
                        <m:t>=</m:t>
                      </m:r>
                      <m:r>
                        <a:rPr lang="en-US" b="0" i="1" smtClean="0">
                          <a:latin typeface="Cambria Math"/>
                        </a:rPr>
                        <m:t>𝑚</m:t>
                      </m:r>
                      <m:f>
                        <m:fPr>
                          <m:ctrlPr>
                            <a:rPr lang="en-US" b="0" i="1" smtClean="0">
                              <a:latin typeface="Cambria Math" panose="02040503050406030204" pitchFamily="18" charset="0"/>
                            </a:rPr>
                          </m:ctrlPr>
                        </m:fPr>
                        <m:num>
                          <m:r>
                            <a:rPr lang="en-US" b="0" i="1" smtClean="0">
                              <a:latin typeface="Cambria Math"/>
                            </a:rPr>
                            <m:t>𝜆</m:t>
                          </m:r>
                        </m:num>
                        <m:den>
                          <m:r>
                            <a:rPr lang="en-US" b="0" i="1" smtClean="0">
                              <a:latin typeface="Cambria Math"/>
                            </a:rPr>
                            <m:t>𝑊</m:t>
                          </m:r>
                        </m:den>
                      </m:f>
                    </m:oMath>
                  </m:oMathPara>
                </a14:m>
                <a:endParaRPr lang="en-US" dirty="0"/>
              </a:p>
              <a:p>
                <a:r>
                  <a:rPr lang="en-US" dirty="0"/>
                  <a:t>Where</a:t>
                </a:r>
              </a:p>
              <a:p>
                <a:pPr lvl="1"/>
                <a:r>
                  <a:rPr lang="el-GR" dirty="0"/>
                  <a:t>θ</a:t>
                </a:r>
                <a:r>
                  <a:rPr lang="en-US" dirty="0"/>
                  <a:t> = angle between wave and normal to slit</a:t>
                </a:r>
              </a:p>
              <a:p>
                <a:pPr lvl="1"/>
                <a:r>
                  <a:rPr lang="en-US" dirty="0"/>
                  <a:t>m = dark band order</a:t>
                </a:r>
              </a:p>
              <a:p>
                <a:pPr lvl="1"/>
                <a:r>
                  <a:rPr lang="el-GR" dirty="0"/>
                  <a:t>λ</a:t>
                </a:r>
                <a:r>
                  <a:rPr lang="en-US" dirty="0"/>
                  <a:t> = wavelength</a:t>
                </a:r>
              </a:p>
              <a:p>
                <a:pPr lvl="1"/>
                <a:r>
                  <a:rPr lang="en-US" dirty="0"/>
                  <a:t>W = width of slit</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084" b="-1647"/>
                </a:stretch>
              </a:blipFill>
            </p:spPr>
            <p:txBody>
              <a:bodyPr/>
              <a:lstStyle/>
              <a:p>
                <a:r>
                  <a:rPr lang="en-US">
                    <a:noFill/>
                  </a:rPr>
                  <a:t> </a:t>
                </a:r>
              </a:p>
            </p:txBody>
          </p:sp>
        </mc:Fallback>
      </mc:AlternateContent>
      <p:sp>
        <p:nvSpPr>
          <p:cNvPr id="4" name="Content Placeholder 3"/>
          <p:cNvSpPr>
            <a:spLocks noGrp="1"/>
          </p:cNvSpPr>
          <p:nvPr>
            <p:ph sz="half" idx="2"/>
          </p:nvPr>
        </p:nvSpPr>
        <p:spPr/>
        <p:txBody>
          <a:bodyPr/>
          <a:lstStyle/>
          <a:p>
            <a:endParaRPr lang="en-US"/>
          </a:p>
        </p:txBody>
      </p:sp>
      <p:pic>
        <p:nvPicPr>
          <p:cNvPr id="6" name="Content Placeholder 4" descr="F27.21.jpg"/>
          <p:cNvPicPr>
            <a:picLocks noChangeAspect="1"/>
          </p:cNvPicPr>
          <p:nvPr/>
        </p:nvPicPr>
        <p:blipFill>
          <a:blip r:embed="rId4" cstate="print"/>
          <a:stretch>
            <a:fillRect/>
          </a:stretch>
        </p:blipFill>
        <p:spPr>
          <a:xfrm>
            <a:off x="5791200" y="741952"/>
            <a:ext cx="2286000" cy="4401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83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11-10 Single Slit Diffraction, Limits of Resolution, Thin Film Interference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 laser shines through a single slit of width </a:t>
                </a:r>
                <a14:m>
                  <m:oMath xmlns:m="http://schemas.openxmlformats.org/officeDocument/2006/math">
                    <m:r>
                      <a:rPr lang="en-US" i="1" dirty="0" smtClean="0">
                        <a:latin typeface="Cambria Math"/>
                      </a:rPr>
                      <m:t>3.25</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−6</m:t>
                        </m:r>
                      </m:sup>
                    </m:sSup>
                  </m:oMath>
                </a14:m>
                <a:r>
                  <a:rPr lang="en-US" dirty="0"/>
                  <a:t> m.  The first order dark fringe is 10.2 cm from the center and the slit is 50 cm from the screen.  What is the wavelength of the laser?</a:t>
                </a:r>
              </a:p>
              <a:p>
                <a:pPr lvl="1"/>
                <a:r>
                  <a:rPr lang="en-US" dirty="0"/>
                  <a:t>650 nm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481"/>
                </a:stretch>
              </a:blipFill>
            </p:spPr>
            <p:txBody>
              <a:bodyPr/>
              <a:lstStyle/>
              <a:p>
                <a:r>
                  <a:rPr lang="en-US">
                    <a:noFill/>
                  </a:rPr>
                  <a:t> </a:t>
                </a:r>
              </a:p>
            </p:txBody>
          </p:sp>
        </mc:Fallback>
      </mc:AlternateContent>
      <p:sp>
        <p:nvSpPr>
          <p:cNvPr id="4" name="Isosceles Triangle 3"/>
          <p:cNvSpPr/>
          <p:nvPr/>
        </p:nvSpPr>
        <p:spPr>
          <a:xfrm>
            <a:off x="990600" y="3486150"/>
            <a:ext cx="6248400" cy="857250"/>
          </a:xfrm>
          <a:prstGeom prst="triangle">
            <a:avLst>
              <a:gd name="adj" fmla="val 10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15200" y="3771900"/>
            <a:ext cx="1066800" cy="369332"/>
          </a:xfrm>
          <a:prstGeom prst="rect">
            <a:avLst/>
          </a:prstGeom>
          <a:noFill/>
        </p:spPr>
        <p:txBody>
          <a:bodyPr wrap="square" rtlCol="0">
            <a:spAutoFit/>
          </a:bodyPr>
          <a:lstStyle/>
          <a:p>
            <a:r>
              <a:rPr lang="en-US" dirty="0"/>
              <a:t>10.2 cm</a:t>
            </a:r>
          </a:p>
        </p:txBody>
      </p:sp>
      <p:sp>
        <p:nvSpPr>
          <p:cNvPr id="6" name="TextBox 5"/>
          <p:cNvSpPr txBox="1"/>
          <p:nvPr/>
        </p:nvSpPr>
        <p:spPr>
          <a:xfrm>
            <a:off x="3886200" y="4343400"/>
            <a:ext cx="1066800" cy="369332"/>
          </a:xfrm>
          <a:prstGeom prst="rect">
            <a:avLst/>
          </a:prstGeom>
          <a:noFill/>
        </p:spPr>
        <p:txBody>
          <a:bodyPr wrap="square" rtlCol="0">
            <a:spAutoFit/>
          </a:bodyPr>
          <a:lstStyle/>
          <a:p>
            <a:r>
              <a:rPr lang="en-US" dirty="0"/>
              <a:t>50 cm</a:t>
            </a:r>
          </a:p>
        </p:txBody>
      </p:sp>
      <p:sp>
        <p:nvSpPr>
          <p:cNvPr id="7" name="TextBox 6"/>
          <p:cNvSpPr txBox="1"/>
          <p:nvPr/>
        </p:nvSpPr>
        <p:spPr>
          <a:xfrm>
            <a:off x="2438400" y="4057650"/>
            <a:ext cx="1066800" cy="369332"/>
          </a:xfrm>
          <a:prstGeom prst="rect">
            <a:avLst/>
          </a:prstGeom>
          <a:noFill/>
        </p:spPr>
        <p:txBody>
          <a:bodyPr wrap="square" rtlCol="0">
            <a:spAutoFit/>
          </a:bodyPr>
          <a:lstStyle/>
          <a:p>
            <a:r>
              <a:rPr lang="en-US" dirty="0"/>
              <a:t>11.53°</a:t>
            </a:r>
          </a:p>
        </p:txBody>
      </p:sp>
    </p:spTree>
    <p:extLst>
      <p:ext uri="{BB962C8B-B14F-4D97-AF65-F5344CB8AC3E}">
        <p14:creationId xmlns:p14="http://schemas.microsoft.com/office/powerpoint/2010/main" val="20352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P spid="6"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48014</TotalTime>
  <Words>6525</Words>
  <Application>Microsoft Office PowerPoint</Application>
  <PresentationFormat>On-screen Show (16:9)</PresentationFormat>
  <Paragraphs>960</Paragraphs>
  <Slides>115</Slides>
  <Notes>103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23" baseType="lpstr">
      <vt:lpstr>Calibri</vt:lpstr>
      <vt:lpstr>Cambria</vt:lpstr>
      <vt:lpstr>Cambria Math</vt:lpstr>
      <vt:lpstr>Comic Sans MS</vt:lpstr>
      <vt:lpstr>Wingdings</vt:lpstr>
      <vt:lpstr>Wingdings 2</vt:lpstr>
      <vt:lpstr>Flow</vt:lpstr>
      <vt:lpstr>Equation</vt:lpstr>
      <vt:lpstr>Electromagnetic Waves and Optics</vt:lpstr>
      <vt:lpstr>PowerPoint Presentation</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Maxwell’s Equations and Production of EM Waves</vt:lpstr>
      <vt:lpstr>11-01 Homework</vt:lpstr>
      <vt:lpstr>11-02 The EM Spectrum and Energy</vt:lpstr>
      <vt:lpstr>11-02 The EM Spectrum and Energy</vt:lpstr>
      <vt:lpstr>11-02 The EM Spectrum and Energy</vt:lpstr>
      <vt:lpstr>11-02 The EM Spectrum and Energy</vt:lpstr>
      <vt:lpstr>11-02 The EM Spectrum and Energy</vt:lpstr>
      <vt:lpstr>11-02 The EM Spectrum and Energy</vt:lpstr>
      <vt:lpstr>11-02 Homework</vt:lpstr>
      <vt:lpstr>11-03 The Laws of Reflection and Refraction</vt:lpstr>
      <vt:lpstr>11-03 The Laws of Reflection and Refraction</vt:lpstr>
      <vt:lpstr>11-03 The Laws of Reflection and Refraction</vt:lpstr>
      <vt:lpstr>11-03 The Laws of Reflection and Refraction</vt:lpstr>
      <vt:lpstr>11-03 The Laws of Reflection and Refraction</vt:lpstr>
      <vt:lpstr>11-03 The Laws of Reflection and Refraction</vt:lpstr>
      <vt:lpstr>11-03 The Laws of Reflection and Refraction</vt:lpstr>
      <vt:lpstr>11-03 The Laws of Reflection and Refraction</vt:lpstr>
      <vt:lpstr>11-03 The Laws of Reflection and Refraction</vt:lpstr>
      <vt:lpstr>11-03 Homework</vt:lpstr>
      <vt:lpstr>11-04 Total Internal Reflection</vt:lpstr>
      <vt:lpstr>11-04 Total Internal Reflection</vt:lpstr>
      <vt:lpstr>11-04 Total Internal Reflection</vt:lpstr>
      <vt:lpstr>11-04 Total Internal Reflection</vt:lpstr>
      <vt:lpstr>11-04 Total Internal Reflection</vt:lpstr>
      <vt:lpstr>11-04 Total Internal Reflection</vt:lpstr>
      <vt:lpstr>11-04 Total Internal Reflection</vt:lpstr>
      <vt:lpstr>PowerPoint Presentation</vt:lpstr>
      <vt:lpstr>11-04 Homework</vt:lpstr>
      <vt:lpstr>11-05 Image Formation by Lenses</vt:lpstr>
      <vt:lpstr>11-05 Image Formation by Lenses</vt:lpstr>
      <vt:lpstr>11-05 Image Formation by Lenses</vt:lpstr>
      <vt:lpstr>11-05 Image Formation by Lenses</vt:lpstr>
      <vt:lpstr>11-05 Image Formation by Lenses</vt:lpstr>
      <vt:lpstr>11-05 Image Formation by Lenses</vt:lpstr>
      <vt:lpstr>11-05 Image Formation by Lenses</vt:lpstr>
      <vt:lpstr>11-05 Image Formation by Lenses</vt:lpstr>
      <vt:lpstr>11-05 Image Formation by Lenses</vt:lpstr>
      <vt:lpstr>11-05 Homework</vt:lpstr>
      <vt:lpstr>11-06 Image Formation by Mirrors</vt:lpstr>
      <vt:lpstr>11-06 Image Formation by Mirrors</vt:lpstr>
      <vt:lpstr>11-06 Image Formation by Mirrors</vt:lpstr>
      <vt:lpstr>11-06 Image Formation by Mirrors</vt:lpstr>
      <vt:lpstr>11-06 Image Formation by Mirrors</vt:lpstr>
      <vt:lpstr>11-06 Image Formation by Mirrors</vt:lpstr>
      <vt:lpstr>11-06 Image Formation by Mirrors</vt:lpstr>
      <vt:lpstr>11-06 Image Formation by Mirrors</vt:lpstr>
      <vt:lpstr>11-06 Image Formation by Mirrors </vt:lpstr>
      <vt:lpstr>11-06 Image Formation by Mirrors</vt:lpstr>
      <vt:lpstr>11-06 Image Formation by Mirrors</vt:lpstr>
      <vt:lpstr>11-06 Image Formation by Mirrors</vt:lpstr>
      <vt:lpstr>11-06 Image Formation by Mirrors</vt:lpstr>
      <vt:lpstr>11-06 Homework</vt:lpstr>
      <vt:lpstr>11-07 Vision</vt:lpstr>
      <vt:lpstr>11-07 Vision</vt:lpstr>
      <vt:lpstr>11-07 Vision</vt:lpstr>
      <vt:lpstr>11-07 Vision</vt:lpstr>
      <vt:lpstr>11-07 Vision</vt:lpstr>
      <vt:lpstr>11-07 Vision</vt:lpstr>
      <vt:lpstr>11-07 Vision</vt:lpstr>
      <vt:lpstr>11-07 Vision</vt:lpstr>
      <vt:lpstr>11-07 Vision</vt:lpstr>
      <vt:lpstr>11-07 Vision</vt:lpstr>
      <vt:lpstr>11-07 Vision</vt:lpstr>
      <vt:lpstr>11-07 Vision</vt:lpstr>
      <vt:lpstr>11-07 Homework</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Interference, Huygens’s Principle, Young’s Double Slit Experiment</vt:lpstr>
      <vt:lpstr>11-08 Homework</vt:lpstr>
      <vt:lpstr>11-09 Multiple Slit Diffraction</vt:lpstr>
      <vt:lpstr>11-09 Multiple Slit Diffraction</vt:lpstr>
      <vt:lpstr>11-09 Multiple Slit Diffraction</vt:lpstr>
      <vt:lpstr>11-09 Multiple Slit Diffraction</vt:lpstr>
      <vt:lpstr>11-09 Multiple Slit Diffraction</vt:lpstr>
      <vt:lpstr>11-09 Multiple Slit Diffraction</vt:lpstr>
      <vt:lpstr>11-09 Multiple Slit Diffraction</vt:lpstr>
      <vt:lpstr>11-09 Homework</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Single Slit Diffraction, Limits of Resolution, Thin Film Interference</vt:lpstr>
      <vt:lpstr>11-10 Homework</vt:lpstr>
      <vt:lpstr>11-11 Polarization</vt:lpstr>
      <vt:lpstr>11-11 Polarization</vt:lpstr>
      <vt:lpstr>11-11 Polarization</vt:lpstr>
      <vt:lpstr>11-11 Polarization</vt:lpstr>
      <vt:lpstr>11-11 Polarization</vt:lpstr>
      <vt:lpstr>11-11 Polarization</vt:lpstr>
      <vt:lpstr>11-11 Polarization</vt:lpstr>
      <vt:lpstr>11-11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Electromagnetic Waves</dc:title>
  <dc:creator>Richard Wright</dc:creator>
  <cp:lastModifiedBy>Richard Wright</cp:lastModifiedBy>
  <cp:revision>203</cp:revision>
  <dcterms:created xsi:type="dcterms:W3CDTF">2008-03-02T16:57:50Z</dcterms:created>
  <dcterms:modified xsi:type="dcterms:W3CDTF">2021-08-18T16:44:22Z</dcterms:modified>
</cp:coreProperties>
</file>